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3" r:id="rId5"/>
    <p:sldId id="270" r:id="rId6"/>
    <p:sldId id="269" r:id="rId7"/>
    <p:sldId id="271" r:id="rId8"/>
    <p:sldId id="272" r:id="rId9"/>
    <p:sldId id="262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0F3"/>
    <a:srgbClr val="F04E63"/>
    <a:srgbClr val="179A39"/>
    <a:srgbClr val="CCCCCC"/>
    <a:srgbClr val="666666"/>
    <a:srgbClr val="4C4C4C"/>
    <a:srgbClr val="33333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6B6DA7-26BA-03D6-573B-1B85B17CF374}" v="1013" dt="2020-11-02T22:18:33.747"/>
    <p1510:client id="{522CE155-B836-723B-5190-C06B268B9807}" v="298" dt="2020-10-30T06:02:35.131"/>
    <p1510:client id="{D7494201-F386-C145-C5E1-27AA18F212DB}" v="163" dt="2020-11-03T00:47:59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25563" autoAdjust="0"/>
    <p:restoredTop sz="90929"/>
  </p:normalViewPr>
  <p:slideViewPr>
    <p:cSldViewPr>
      <p:cViewPr varScale="1">
        <p:scale>
          <a:sx n="115" d="100"/>
          <a:sy n="115" d="100"/>
        </p:scale>
        <p:origin x="2412" y="96"/>
      </p:cViewPr>
      <p:guideLst>
        <p:guide orient="horz" pos="1008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-1944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4CFE8BC-3CA2-44B9-B925-59B0A7CB1A3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22519FE-9BA5-4AD9-95F0-1AB4E817E9B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AC627698-90E5-468A-8748-07F02ACD4DD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86903434-22EE-4509-A229-C793ED8F9D6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5FEC7439-255D-40A6-9BB9-9A047AA13A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A3BD4E5-6D86-486C-91FC-292D409969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C4B161D-BDC5-4D3D-B787-7AC3ED15C5A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C3BB828-84D7-4159-BE6F-0E657C5344E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D127D063-7500-4A71-AE71-68804FC6D46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FCF056B-D8A3-4BD2-AB97-2E8AA4ACFDA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F14EDB5-C8B8-43C1-97B9-4F202D6D6F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750A64F8-E181-4D16-9969-F90565AEF7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36A1806-49D9-4A87-8FE5-A1E7874D01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8F195CE-B601-4105-8A49-5A4D5AEB620A}" type="slidenum">
              <a:rPr lang="en-US" altLang="en-US" sz="1000" smtClean="0"/>
              <a:pPr/>
              <a:t>1</a:t>
            </a:fld>
            <a:endParaRPr lang="en-US" altLang="en-US" sz="10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938701D-9F9A-458C-BA5A-4E9C7812C6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E3B5C22-CC12-4F9F-B611-F2E3498B42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FD665D1-745E-4EDF-80E7-73F52064CB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6FBE1F3-0F69-43E0-B90A-6C700E2490E8}" type="slidenum">
              <a:rPr lang="en-US" altLang="en-US" sz="1000" smtClean="0"/>
              <a:pPr/>
              <a:t>3</a:t>
            </a:fld>
            <a:endParaRPr lang="en-US" altLang="en-US" sz="10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5FD87739-6810-41EE-A85D-132D4BE8EB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5F9DBC98-D4FB-4641-A6C3-B7A742934A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FBAD62B-045B-4645-B09F-B7E66AA0A2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2AC3E25-2B2F-4C2E-BFC6-1B743A445625}" type="slidenum">
              <a:rPr lang="en-US" altLang="en-US" sz="1000" smtClean="0"/>
              <a:pPr/>
              <a:t>5</a:t>
            </a:fld>
            <a:endParaRPr lang="en-US" altLang="en-US" sz="10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7C507B3-AF37-4D4F-B709-E87C8BC37F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5F059B4-9BAE-406E-9A2A-0709C36E0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4003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C5344E46-D3F9-426E-BEEB-01E0E8DB3F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6D2F413-A8FA-4C5B-AF54-B3FD4A222084}" type="slidenum">
              <a:rPr lang="en-US" altLang="en-US" sz="1000" smtClean="0"/>
              <a:pPr/>
              <a:t>6</a:t>
            </a:fld>
            <a:endParaRPr lang="en-US" altLang="en-US" sz="10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65D562B6-B2DF-4445-B526-710C379427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B712E685-93DE-45F1-8876-59EC6C4C07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 descr="CLCQ-PPT-1">
            <a:extLst>
              <a:ext uri="{FF2B5EF4-FFF2-40B4-BE49-F238E27FC236}">
                <a16:creationId xmlns:a16="http://schemas.microsoft.com/office/drawing/2014/main" id="{B3994340-494E-48CD-8463-6156858961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8950" y="2590800"/>
            <a:ext cx="7239000" cy="1295400"/>
          </a:xfr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8950" y="3733800"/>
            <a:ext cx="6400800" cy="1600200"/>
          </a:xfrm>
        </p:spPr>
        <p:txBody>
          <a:bodyPr/>
          <a:lstStyle>
            <a:lvl1pPr marL="0" indent="0">
              <a:buFont typeface="Times" panose="02020603050405020304" pitchFamily="18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0636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1498C2A-9399-469C-B255-16780C9D69B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7055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3178F97-F88C-4A9C-B243-F1A44561BE4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70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5240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FC976E-2655-4216-83B3-3C43AD4A9DA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0608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B295648-76B3-4026-B064-4DED86C38D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5653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56F5051-3CF0-49A5-A5C5-1B16AD10EC6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89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097EA609-3252-4F03-87ED-EEBDCE095F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3417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F89CAF-1948-4DA1-85B4-AA71274CCA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18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F18DC1-DB7A-48B2-978E-890001EBB63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0006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E55BF34-AAE2-4559-97F0-964D969F02F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0709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304800"/>
            <a:ext cx="1943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04800"/>
            <a:ext cx="5676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A66C174-567F-4624-9749-C859248B72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90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5BACEA6-8883-4DF0-B012-95887F6D27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B306FD9-977C-49E8-9CBA-FE4831ECF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24000"/>
            <a:ext cx="7772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8" name="Picture 24" descr="CLCQ-PPT-2-logo">
            <a:extLst>
              <a:ext uri="{FF2B5EF4-FFF2-40B4-BE49-F238E27FC236}">
                <a16:creationId xmlns:a16="http://schemas.microsoft.com/office/drawing/2014/main" id="{A86CCD5A-3302-4C25-9BDD-F057189FEA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6226175"/>
            <a:ext cx="295116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5">
            <a:extLst>
              <a:ext uri="{FF2B5EF4-FFF2-40B4-BE49-F238E27FC236}">
                <a16:creationId xmlns:a16="http://schemas.microsoft.com/office/drawing/2014/main" id="{91EE23B4-4B67-4D49-AD6D-3703913AF3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43463" y="6324600"/>
            <a:ext cx="3733800" cy="228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282575" indent="-28257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Times" panose="02020603050405020304" pitchFamily="18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7338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52500" indent="-1905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sz="1400" kern="1200">
          <a:solidFill>
            <a:srgbClr val="4C4C4C"/>
          </a:solidFill>
          <a:latin typeface="+mn-lt"/>
          <a:ea typeface="+mn-ea"/>
          <a:cs typeface="+mn-cs"/>
        </a:defRPr>
      </a:lvl3pPr>
      <a:lvl4pPr marL="1331913" indent="-1889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sz="1200" kern="1200">
          <a:solidFill>
            <a:srgbClr val="4C4C4C"/>
          </a:solidFill>
          <a:latin typeface="+mn-lt"/>
          <a:ea typeface="+mn-ea"/>
          <a:cs typeface="+mn-cs"/>
        </a:defRPr>
      </a:lvl4pPr>
      <a:lvl5pPr marL="1714500" indent="-1920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–"/>
        <a:defRPr sz="1200" kern="1200">
          <a:solidFill>
            <a:srgbClr val="4C4C4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047B7E2-2C31-4059-AC1F-1864323467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1175" y="2624138"/>
            <a:ext cx="8175625" cy="1295400"/>
          </a:xfrm>
        </p:spPr>
        <p:txBody>
          <a:bodyPr/>
          <a:lstStyle/>
          <a:p>
            <a:pPr eaLnBrk="1" hangingPunct="1"/>
            <a:r>
              <a:rPr lang="en-US" altLang="en-US" sz="3600"/>
              <a:t>The Human Rights Act </a:t>
            </a:r>
            <a:br>
              <a:rPr lang="en-US" altLang="en-US" sz="3600"/>
            </a:br>
            <a:r>
              <a:rPr lang="en-US" altLang="en-US" sz="3600"/>
              <a:t>Community Legal Education Showcase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E696D1D-B44D-44F6-83C3-7C9908AF4C4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11175" y="4114800"/>
            <a:ext cx="7413625" cy="762000"/>
          </a:xfrm>
        </p:spPr>
        <p:txBody>
          <a:bodyPr/>
          <a:lstStyle/>
          <a:p>
            <a:pPr eaLnBrk="1" hangingPunct="1"/>
            <a:r>
              <a:rPr lang="en-US" altLang="en-US" b="1"/>
              <a:t>Community Legal Centres Queensland State Conference </a:t>
            </a:r>
          </a:p>
          <a:p>
            <a:pPr eaLnBrk="1" hangingPunct="1"/>
            <a:r>
              <a:rPr lang="en-US" altLang="en-US" sz="1500"/>
              <a:t>11 November 2020, 3-4pm</a:t>
            </a:r>
            <a:endParaRPr lang="en-US" altLang="en-US"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95AE8-1A5D-4B77-BB29-876A920B4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rgbClr val="FF0000"/>
                </a:solidFill>
                <a:cs typeface="Arial"/>
              </a:rPr>
              <a:t>QAI Human Rights 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8C62D-00F0-419B-9FD2-008388C82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Emma Phillips, Principal Solicitor/Deputy Director, QAI</a:t>
            </a:r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r>
              <a:rPr lang="en-US" dirty="0">
                <a:solidFill>
                  <a:srgbClr val="FF0000"/>
                </a:solidFill>
                <a:cs typeface="Arial"/>
              </a:rPr>
              <a:t>Development of CLE</a:t>
            </a:r>
          </a:p>
          <a:p>
            <a:pPr lvl="1" indent="-287020">
              <a:buFont typeface="Wingdings" panose="02020603050405020304" pitchFamily="18" charset="0"/>
              <a:buChar char="Ø"/>
            </a:pPr>
            <a:r>
              <a:rPr lang="en-US" dirty="0">
                <a:cs typeface="Arial"/>
              </a:rPr>
              <a:t>Planned</a:t>
            </a:r>
          </a:p>
          <a:p>
            <a:pPr lvl="1" indent="-287020">
              <a:buFont typeface="Wingdings,Sans-Serif" panose="02020603050405020304" pitchFamily="18" charset="0"/>
              <a:buChar char="Ø"/>
            </a:pPr>
            <a:r>
              <a:rPr lang="en-US" dirty="0">
                <a:cs typeface="Arial"/>
              </a:rPr>
              <a:t>Responsive</a:t>
            </a:r>
          </a:p>
          <a:p>
            <a:pPr>
              <a:buClr>
                <a:srgbClr val="F04E63"/>
              </a:buClr>
            </a:pPr>
            <a:r>
              <a:rPr lang="en-US" dirty="0">
                <a:solidFill>
                  <a:srgbClr val="FF0000"/>
                </a:solidFill>
                <a:cs typeface="Arial"/>
              </a:rPr>
              <a:t>Audience</a:t>
            </a:r>
          </a:p>
          <a:p>
            <a:pPr lvl="1" indent="-287020">
              <a:buClr>
                <a:srgbClr val="F04E63"/>
              </a:buClr>
              <a:buFont typeface="Wingdings,Sans-Serif" panose="02020603050405020304" pitchFamily="18" charset="0"/>
              <a:buChar char="Ø"/>
            </a:pPr>
            <a:r>
              <a:rPr lang="en-US" dirty="0">
                <a:ea typeface="+mn-lt"/>
                <a:cs typeface="+mn-lt"/>
              </a:rPr>
              <a:t>People with intellectual/cognitive disability and/or mental illness &amp; families</a:t>
            </a:r>
          </a:p>
          <a:p>
            <a:pPr lvl="1" indent="-287020">
              <a:buFont typeface="Wingdings,Sans-Serif" panose="02020603050405020304" pitchFamily="18" charset="0"/>
              <a:buChar char="Ø"/>
            </a:pPr>
            <a:r>
              <a:rPr lang="en-US" dirty="0">
                <a:ea typeface="+mn-lt"/>
                <a:cs typeface="+mn-lt"/>
              </a:rPr>
              <a:t>Advocates, lawyers, social workers </a:t>
            </a:r>
          </a:p>
          <a:p>
            <a:pPr>
              <a:buClr>
                <a:srgbClr val="F04E63"/>
              </a:buClr>
            </a:pPr>
            <a:r>
              <a:rPr lang="en-US" dirty="0">
                <a:solidFill>
                  <a:srgbClr val="FF0000"/>
                </a:solidFill>
                <a:cs typeface="Arial"/>
              </a:rPr>
              <a:t>Modes</a:t>
            </a:r>
          </a:p>
          <a:p>
            <a:pPr lvl="1" indent="-287020">
              <a:buFont typeface="Wingdings,Sans-Serif" panose="02020603050405020304" pitchFamily="18" charset="0"/>
              <a:buChar char="Ø"/>
            </a:pPr>
            <a:r>
              <a:rPr lang="en-US" dirty="0">
                <a:cs typeface="Arial"/>
              </a:rPr>
              <a:t>Conference presentations </a:t>
            </a:r>
            <a:endParaRPr lang="en-US">
              <a:ea typeface="+mn-lt"/>
              <a:cs typeface="+mn-lt"/>
            </a:endParaRPr>
          </a:p>
          <a:p>
            <a:pPr lvl="1" indent="-287020">
              <a:buFont typeface="Wingdings,Sans-Serif" panose="02020603050405020304" pitchFamily="18" charset="0"/>
              <a:buChar char="Ø"/>
            </a:pPr>
            <a:r>
              <a:rPr lang="en-US" dirty="0">
                <a:cs typeface="Arial"/>
              </a:rPr>
              <a:t>Resource development</a:t>
            </a:r>
          </a:p>
          <a:p>
            <a:pPr>
              <a:buClr>
                <a:srgbClr val="F04E63"/>
              </a:buClr>
            </a:pP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Partners</a:t>
            </a:r>
            <a:endParaRPr lang="en-US" dirty="0">
              <a:ea typeface="+mn-lt"/>
              <a:cs typeface="+mn-lt"/>
            </a:endParaRPr>
          </a:p>
          <a:p>
            <a:pPr lvl="1" indent="-287020">
              <a:buFont typeface="Wingdings,Sans-Serif" panose="02020603050405020304" pitchFamily="18" charset="0"/>
              <a:buChar char="Ø"/>
            </a:pPr>
            <a:r>
              <a:rPr lang="en-US" dirty="0">
                <a:ea typeface="+mn-lt"/>
                <a:cs typeface="+mn-lt"/>
              </a:rPr>
              <a:t>Universities, law associations, health services</a:t>
            </a:r>
          </a:p>
          <a:p>
            <a:pPr lvl="1" indent="-287020">
              <a:buFont typeface="Wingdings,Sans-Serif" panose="02020603050405020304" pitchFamily="18" charset="0"/>
              <a:buChar char="Ø"/>
            </a:pPr>
            <a:endParaRPr lang="en-US" dirty="0">
              <a:cs typeface="Arial"/>
            </a:endParaRPr>
          </a:p>
          <a:p>
            <a:pPr lvl="1" indent="-287020">
              <a:buClr>
                <a:srgbClr val="F04E63"/>
              </a:buClr>
              <a:buFont typeface="Wingdings,Sans-Serif" panose="02020603050405020304" pitchFamily="18" charset="0"/>
              <a:buChar char="Ø"/>
            </a:pPr>
            <a:endParaRPr lang="en-US" dirty="0">
              <a:cs typeface="Arial"/>
            </a:endParaRPr>
          </a:p>
          <a:p>
            <a:pPr>
              <a:buClr>
                <a:srgbClr val="F04E63"/>
              </a:buClr>
            </a:pPr>
            <a:endParaRPr lang="en-US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AAB6F9-85A5-4B40-8B1B-E3EEA633F7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  <p:pic>
        <p:nvPicPr>
          <p:cNvPr id="5" name="Picture 5" descr="A drawing of a person&#10;&#10;Description automatically generated">
            <a:extLst>
              <a:ext uri="{FF2B5EF4-FFF2-40B4-BE49-F238E27FC236}">
                <a16:creationId xmlns:a16="http://schemas.microsoft.com/office/drawing/2014/main" id="{AD71336B-C54D-4C01-9445-87A15807E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38" y="305264"/>
            <a:ext cx="2103895" cy="155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88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6A3877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71A6C53-3C07-4E7D-9683-0BC954D8A8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altLang="en-US">
                <a:solidFill>
                  <a:srgbClr val="FFFFFF"/>
                </a:solidFill>
              </a:rPr>
              <a:t>Integrating a human </a:t>
            </a:r>
            <a:r>
              <a:rPr lang="en-US" altLang="en-US" dirty="0">
                <a:solidFill>
                  <a:srgbClr val="FFFFFF"/>
                </a:solidFill>
              </a:rPr>
              <a:t>rights lens into CLE</a:t>
            </a:r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2156564-3F51-4CA9-A2E1-BCFF37C201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1" r="3549" b="-3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9220" name="Footer Placeholder 3">
            <a:extLst>
              <a:ext uri="{FF2B5EF4-FFF2-40B4-BE49-F238E27FC236}">
                <a16:creationId xmlns:a16="http://schemas.microsoft.com/office/drawing/2014/main" id="{930D389D-44C7-42CA-88C0-D751D2BA5F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2" y="6535157"/>
            <a:ext cx="4945641" cy="27432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</a:pPr>
            <a:r>
              <a:rPr lang="en-AU" altLang="en-US" sz="900">
                <a:solidFill>
                  <a:schemeClr val="tx1">
                    <a:lumMod val="50000"/>
                    <a:lumOff val="50000"/>
                  </a:schemeClr>
                </a:solidFill>
              </a:rPr>
              <a:t>The Human Rights Act: CLE Showcase – CLCQ Conference November 2020 | </a:t>
            </a:r>
            <a:fld id="{D3C7046C-13C3-44F3-89C0-DEFC92ADACEE}" type="slidenum">
              <a:rPr lang="en-AU" altLang="en-US" sz="9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altLang="en-US" sz="9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478F76E-5176-493B-BCD2-9BD4E20FD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06038" y="917725"/>
            <a:ext cx="2921675" cy="4852362"/>
          </a:xfrm>
        </p:spPr>
        <p:txBody>
          <a:bodyPr anchor="ctr"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000" u="sng" dirty="0">
                <a:solidFill>
                  <a:srgbClr val="FF0000"/>
                </a:solidFill>
                <a:cs typeface="Arial"/>
              </a:rPr>
              <a:t>Top tips:</a:t>
            </a:r>
          </a:p>
          <a:p>
            <a:pPr>
              <a:lnSpc>
                <a:spcPct val="90000"/>
              </a:lnSpc>
              <a:buFont typeface="Wingdings" panose="02020603050405020304" pitchFamily="18" charset="0"/>
              <a:buChar char="Ø"/>
            </a:pPr>
            <a:r>
              <a:rPr lang="en-US" altLang="en-US" sz="1700" dirty="0">
                <a:solidFill>
                  <a:srgbClr val="FFFFFF"/>
                </a:solidFill>
                <a:cs typeface="Arial"/>
              </a:rPr>
              <a:t>Acknowledge origins and significance of human rights</a:t>
            </a:r>
          </a:p>
          <a:p>
            <a:pPr>
              <a:lnSpc>
                <a:spcPct val="90000"/>
              </a:lnSpc>
              <a:buFont typeface="Wingdings" panose="02020603050405020304" pitchFamily="18" charset="0"/>
              <a:buChar char="Ø"/>
            </a:pPr>
            <a:r>
              <a:rPr lang="en-US" altLang="en-US" sz="1700" dirty="0">
                <a:solidFill>
                  <a:srgbClr val="FFFFFF"/>
                </a:solidFill>
                <a:cs typeface="Arial"/>
              </a:rPr>
              <a:t>Know your audience and target accordingly</a:t>
            </a:r>
          </a:p>
          <a:p>
            <a:pPr>
              <a:lnSpc>
                <a:spcPct val="90000"/>
              </a:lnSpc>
              <a:buFont typeface="Wingdings" panose="02020603050405020304" pitchFamily="18" charset="0"/>
              <a:buChar char="Ø"/>
            </a:pPr>
            <a:r>
              <a:rPr lang="en-US" altLang="en-US" sz="1700" dirty="0">
                <a:solidFill>
                  <a:srgbClr val="FFFFFF"/>
                </a:solidFill>
                <a:cs typeface="Arial"/>
              </a:rPr>
              <a:t>Focus on outcomes – addressing power imbalance, changing </a:t>
            </a:r>
            <a:r>
              <a:rPr lang="en-US" altLang="en-US" sz="1700" dirty="0" err="1">
                <a:solidFill>
                  <a:srgbClr val="FFFFFF"/>
                </a:solidFill>
                <a:cs typeface="Arial"/>
              </a:rPr>
              <a:t>behaviour</a:t>
            </a:r>
            <a:r>
              <a:rPr lang="en-US" altLang="en-US" sz="1700" dirty="0">
                <a:solidFill>
                  <a:srgbClr val="FFFFFF"/>
                </a:solidFill>
                <a:cs typeface="Arial"/>
              </a:rPr>
              <a:t>, creating a human rights culture in Qld</a:t>
            </a:r>
            <a:endParaRPr lang="en-US" sz="1700" dirty="0">
              <a:cs typeface="Arial"/>
            </a:endParaRPr>
          </a:p>
          <a:p>
            <a:pPr>
              <a:lnSpc>
                <a:spcPct val="90000"/>
              </a:lnSpc>
              <a:buFont typeface="Wingdings" panose="02020603050405020304" pitchFamily="18" charset="0"/>
              <a:buChar char="Ø"/>
            </a:pPr>
            <a:r>
              <a:rPr lang="en-US" altLang="en-US" sz="1700" dirty="0">
                <a:solidFill>
                  <a:srgbClr val="FFFFFF"/>
                </a:solidFill>
                <a:cs typeface="Arial"/>
              </a:rPr>
              <a:t>Relevance of HRA in different environments and situations</a:t>
            </a:r>
          </a:p>
          <a:p>
            <a:pPr>
              <a:lnSpc>
                <a:spcPct val="90000"/>
              </a:lnSpc>
              <a:buFont typeface="Wingdings" panose="02020603050405020304" pitchFamily="18" charset="0"/>
              <a:buChar char="Ø"/>
            </a:pPr>
            <a:r>
              <a:rPr lang="en-US" altLang="en-US" sz="1700" dirty="0">
                <a:solidFill>
                  <a:srgbClr val="FFFFFF"/>
                </a:solidFill>
                <a:cs typeface="Arial"/>
              </a:rPr>
              <a:t>Provide practical examples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1700">
              <a:solidFill>
                <a:srgbClr val="FFFFFF"/>
              </a:solidFill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D1B68-228D-487A-9DFA-1886EF055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7772400" cy="106551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cs typeface="Arial"/>
              </a:rPr>
              <a:t>Examples of QAI's HRA CLE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9F29C-EF62-4556-B7B0-A3B675FD8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068738"/>
            <a:ext cx="7772400" cy="4646262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  <a:cs typeface="Arial"/>
              </a:rPr>
              <a:t>Activities:</a:t>
            </a:r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cs typeface="Arial"/>
              </a:rPr>
              <a:t>Human Rights Plenary CLCA National Conference: "Why Human Rights Matter: The Possibility and Role of Human Rights Frameworks in Australia"</a:t>
            </a:r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 err="1">
                <a:cs typeface="Arial"/>
              </a:rPr>
              <a:t>CLCQld</a:t>
            </a:r>
            <a:r>
              <a:rPr lang="en-US" sz="1300" dirty="0">
                <a:cs typeface="Arial"/>
              </a:rPr>
              <a:t> webinar: "Using the HRA to advocate for clients with a disability"</a:t>
            </a:r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cs typeface="Arial"/>
              </a:rPr>
              <a:t>ALA Conference presentation: "Using the HRA as an Advocacy Tool for Clients with Disability"</a:t>
            </a:r>
            <a:endParaRPr lang="en-US" sz="1300" dirty="0">
              <a:ea typeface="ＭＳ Ｐゴシック"/>
              <a:cs typeface="+mn-lt"/>
            </a:endParaRPr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ea typeface="+mn-lt"/>
                <a:cs typeface="+mn-lt"/>
              </a:rPr>
              <a:t>Presentation to disability advocates: "Education, Health and Employment: How Qld's HRA will impact people with disability"</a:t>
            </a:r>
            <a:endParaRPr lang="en-US"/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cs typeface="Arial"/>
              </a:rPr>
              <a:t>Guest lectures to university students on the HRA (UQ, Bond University)</a:t>
            </a:r>
            <a:endParaRPr lang="en-US" dirty="0"/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cs typeface="Arial"/>
              </a:rPr>
              <a:t>Presentation to social workers on the HRA and its implications for their practice</a:t>
            </a:r>
          </a:p>
          <a:p>
            <a:pPr marL="0" indent="0">
              <a:buNone/>
            </a:pPr>
            <a:endParaRPr lang="en-US" sz="1400" dirty="0">
              <a:solidFill>
                <a:srgbClr val="FF0000"/>
              </a:solidFill>
              <a:cs typeface="Arial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  <a:cs typeface="Arial"/>
              </a:rPr>
              <a:t>Resources:</a:t>
            </a:r>
            <a:endParaRPr lang="en-US" dirty="0"/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i="1" dirty="0">
                <a:cs typeface="Arial"/>
              </a:rPr>
              <a:t>Know Your Human Rights: A Guide to the Human Rights Act 2019 </a:t>
            </a:r>
            <a:r>
              <a:rPr lang="en-US" sz="1300" dirty="0">
                <a:cs typeface="Arial"/>
              </a:rPr>
              <a:t>(Qld)</a:t>
            </a:r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cs typeface="Arial"/>
              </a:rPr>
              <a:t>Fact sheets on the HRA</a:t>
            </a:r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ea typeface="+mn-lt"/>
                <a:cs typeface="+mn-lt"/>
              </a:rPr>
              <a:t>"The Queensland Human Rights Act for children with disabilities in schools" (with UQ Pro Bono Centre)</a:t>
            </a:r>
            <a:endParaRPr lang="en-US"/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cs typeface="Arial"/>
              </a:rPr>
              <a:t>Flow chart: "How will a legal problem be impacted by the HRA?"</a:t>
            </a:r>
            <a:endParaRPr lang="en-US" dirty="0"/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cs typeface="Arial"/>
              </a:rPr>
              <a:t>ALA article: "How the new Queensland Human Rights Act can assist clients with disability"</a:t>
            </a:r>
          </a:p>
          <a:p>
            <a:pPr>
              <a:buFont typeface="Wingdings" panose="02020603050405020304" pitchFamily="18" charset="0"/>
              <a:buChar char="Ø"/>
            </a:pPr>
            <a:r>
              <a:rPr lang="en-US" sz="1300" dirty="0">
                <a:cs typeface="Arial"/>
              </a:rPr>
              <a:t>"The Grassroots Campaign for a Human Rights Act in Queensland: A case study for modern Australian law reform", </a:t>
            </a:r>
            <a:r>
              <a:rPr lang="en-US" sz="1300" i="1" dirty="0">
                <a:cs typeface="Arial"/>
              </a:rPr>
              <a:t>Alternative Law Journal</a:t>
            </a:r>
          </a:p>
          <a:p>
            <a:pPr>
              <a:buFont typeface="Wingdings" panose="02020603050405020304" pitchFamily="18" charset="0"/>
              <a:buChar char="Ø"/>
            </a:pPr>
            <a:endParaRPr lang="en-US" sz="1400" dirty="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EED283-462B-4FB3-AF20-20EB2FC676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AU" altLang="en-US"/>
              <a:t>Presentation Title and Footer Information (change on Master page) | 2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2354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50676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18F73F29-5221-4D45-8B55-66394AF93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altLang="en-US">
                <a:solidFill>
                  <a:srgbClr val="FFFFFF"/>
                </a:solidFill>
              </a:rPr>
              <a:t>Know Your Human Rights: A Guide to the </a:t>
            </a:r>
            <a:r>
              <a:rPr lang="en-US" altLang="en-US" i="1">
                <a:solidFill>
                  <a:srgbClr val="FFFFFF"/>
                </a:solidFill>
              </a:rPr>
              <a:t>Human Rights Act 2019 </a:t>
            </a:r>
            <a:r>
              <a:rPr lang="en-US" altLang="en-US">
                <a:solidFill>
                  <a:srgbClr val="FFFFFF"/>
                </a:solidFill>
              </a:rPr>
              <a:t>(Qld)</a:t>
            </a:r>
          </a:p>
        </p:txBody>
      </p:sp>
      <p:pic>
        <p:nvPicPr>
          <p:cNvPr id="2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0FE8251-6EE2-441D-AE8E-CBB4A4E1B2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4" r="12234" b="2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7170" name="Footer Placeholder 3">
            <a:extLst>
              <a:ext uri="{FF2B5EF4-FFF2-40B4-BE49-F238E27FC236}">
                <a16:creationId xmlns:a16="http://schemas.microsoft.com/office/drawing/2014/main" id="{BBB4EDB6-298E-4170-8148-1E77CD096B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93192" y="6535157"/>
            <a:ext cx="4945641" cy="27432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</a:pPr>
            <a:r>
              <a:rPr lang="en-AU" altLang="en-US" sz="900">
                <a:solidFill>
                  <a:schemeClr val="tx1">
                    <a:lumMod val="50000"/>
                    <a:lumOff val="50000"/>
                  </a:schemeClr>
                </a:solidFill>
              </a:rPr>
              <a:t>The Human Rights Act: CLE Showcase – CLCQ Conference November 2020 | </a:t>
            </a:r>
            <a:fld id="{FE7EE9DB-5E82-4A35-8D28-2F5373701DAD}" type="slidenum">
              <a:rPr lang="en-AU" altLang="en-US" sz="9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altLang="en-US" sz="9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DED59393-4FEA-4519-B92C-3A9CB1D6E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21989" y="917725"/>
            <a:ext cx="2568554" cy="4852362"/>
          </a:xfrm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1600">
                <a:solidFill>
                  <a:srgbClr val="FFFFFF"/>
                </a:solidFill>
              </a:rPr>
              <a:t>Aim: to develop an Easy English booklet on the new Human Rights Act to assist people with intellectual/</a:t>
            </a:r>
            <a:r>
              <a:rPr lang="en-US" altLang="en-US" sz="1600">
                <a:solidFill>
                  <a:srgbClr val="FFFFFF"/>
                </a:solidFill>
                <a:latin typeface="Arial"/>
                <a:cs typeface="Arial"/>
              </a:rPr>
              <a:t>cognitive disability to understand the new Act.</a:t>
            </a:r>
            <a:endParaRPr lang="en-US" altLang="en-US" sz="1600">
              <a:solidFill>
                <a:srgbClr val="FFFFFF"/>
              </a:solidFill>
              <a:cs typeface="Arial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1600" dirty="0">
              <a:solidFill>
                <a:srgbClr val="FFFFFF"/>
              </a:solidFill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600">
                <a:solidFill>
                  <a:srgbClr val="FFFFFF"/>
                </a:solidFill>
                <a:cs typeface="Arial"/>
              </a:rPr>
              <a:t>Fact sheets </a:t>
            </a:r>
            <a:endParaRPr lang="en-US" altLang="en-US" sz="1600">
              <a:solidFill>
                <a:srgbClr val="FF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n-US" sz="1600">
              <a:solidFill>
                <a:srgbClr val="FFFFFF"/>
              </a:solidFill>
              <a:cs typeface="Arial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1600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1600" b="1">
              <a:solidFill>
                <a:srgbClr val="FFFF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1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22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>
            <a:extLst>
              <a:ext uri="{FF2B5EF4-FFF2-40B4-BE49-F238E27FC236}">
                <a16:creationId xmlns:a16="http://schemas.microsoft.com/office/drawing/2014/main" id="{6542B505-C8E1-43C8-B5EF-7E568EB5D9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AU" altLang="en-US" sz="800">
                <a:solidFill>
                  <a:schemeClr val="bg2"/>
                </a:solidFill>
              </a:rPr>
              <a:t>Presentation Title and Footer Information (change on Master page) | 2</a:t>
            </a:r>
            <a:endParaRPr lang="en-US" altLang="en-US" sz="800">
              <a:solidFill>
                <a:schemeClr val="bg2"/>
              </a:solidFill>
            </a:endParaRPr>
          </a:p>
        </p:txBody>
      </p:sp>
      <p:grpSp>
        <p:nvGrpSpPr>
          <p:cNvPr id="11267" name="Group 14">
            <a:extLst>
              <a:ext uri="{FF2B5EF4-FFF2-40B4-BE49-F238E27FC236}">
                <a16:creationId xmlns:a16="http://schemas.microsoft.com/office/drawing/2014/main" id="{23B70D5D-6EB8-4F13-9CE5-8C589FBAC5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1270" name="Rectangle 8">
              <a:extLst>
                <a:ext uri="{FF2B5EF4-FFF2-40B4-BE49-F238E27FC236}">
                  <a16:creationId xmlns:a16="http://schemas.microsoft.com/office/drawing/2014/main" id="{BCDA8AEB-5E9A-4BFD-B213-F7C1AE2F4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pic>
          <p:nvPicPr>
            <p:cNvPr id="11271" name="Picture 12" descr="CLCQ-PPT-3-thankyou">
              <a:extLst>
                <a:ext uri="{FF2B5EF4-FFF2-40B4-BE49-F238E27FC236}">
                  <a16:creationId xmlns:a16="http://schemas.microsoft.com/office/drawing/2014/main" id="{5D67ACB2-4CC4-45B4-BB5B-EA439386E2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7" y="0"/>
              <a:ext cx="3423" cy="3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2" name="Picture 9" descr="CLCQ-PPT-3-logo">
              <a:extLst>
                <a:ext uri="{FF2B5EF4-FFF2-40B4-BE49-F238E27FC236}">
                  <a16:creationId xmlns:a16="http://schemas.microsoft.com/office/drawing/2014/main" id="{CF80AE8F-56B5-4726-A55D-09853A24B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086" cy="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3" name="Picture 10" descr="CLCQ-PPT-3-address">
              <a:extLst>
                <a:ext uri="{FF2B5EF4-FFF2-40B4-BE49-F238E27FC236}">
                  <a16:creationId xmlns:a16="http://schemas.microsoft.com/office/drawing/2014/main" id="{2CB3FB13-907B-4B73-A4A5-6518ED15D0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" y="3169"/>
              <a:ext cx="3199" cy="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4" name="Picture 11" descr="CLCQ-PPT-3-website">
              <a:extLst>
                <a:ext uri="{FF2B5EF4-FFF2-40B4-BE49-F238E27FC236}">
                  <a16:creationId xmlns:a16="http://schemas.microsoft.com/office/drawing/2014/main" id="{B9892A99-557C-4340-8CA7-3ED960BA0C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" y="3819"/>
              <a:ext cx="3199" cy="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8" name="Picture 2">
            <a:extLst>
              <a:ext uri="{FF2B5EF4-FFF2-40B4-BE49-F238E27FC236}">
                <a16:creationId xmlns:a16="http://schemas.microsoft.com/office/drawing/2014/main" id="{DD274ECD-1454-4685-8B2D-51477F2A0F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">
            <a:extLst>
              <a:ext uri="{FF2B5EF4-FFF2-40B4-BE49-F238E27FC236}">
                <a16:creationId xmlns:a16="http://schemas.microsoft.com/office/drawing/2014/main" id="{1112999F-4864-4BC4-95C6-9F0413D3DD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12A1CE"/>
      </a:dk2>
      <a:lt2>
        <a:srgbClr val="818382"/>
      </a:lt2>
      <a:accent1>
        <a:srgbClr val="4CB199"/>
      </a:accent1>
      <a:accent2>
        <a:srgbClr val="EA992B"/>
      </a:accent2>
      <a:accent3>
        <a:srgbClr val="FFFFFF"/>
      </a:accent3>
      <a:accent4>
        <a:srgbClr val="000000"/>
      </a:accent4>
      <a:accent5>
        <a:srgbClr val="B2D5CA"/>
      </a:accent5>
      <a:accent6>
        <a:srgbClr val="D48A26"/>
      </a:accent6>
      <a:hlink>
        <a:srgbClr val="F04E63"/>
      </a:hlink>
      <a:folHlink>
        <a:srgbClr val="5B5289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09C3962587F440BB887E40AC39AF3D" ma:contentTypeVersion="14" ma:contentTypeDescription="Create a new document." ma:contentTypeScope="" ma:versionID="b2321471666f77c2fd330d063156f545">
  <xsd:schema xmlns:xsd="http://www.w3.org/2001/XMLSchema" xmlns:xs="http://www.w3.org/2001/XMLSchema" xmlns:p="http://schemas.microsoft.com/office/2006/metadata/properties" xmlns:ns1="http://schemas.microsoft.com/sharepoint/v3" xmlns:ns2="98d70076-b4ab-44fd-9e5d-9a57660fceea" xmlns:ns3="702ae122-4a2e-4501-abe0-a5b6cd410425" targetNamespace="http://schemas.microsoft.com/office/2006/metadata/properties" ma:root="true" ma:fieldsID="0ebeb6bf6ec6b9e15bb9771356f31dca" ns1:_="" ns2:_="" ns3:_="">
    <xsd:import namespace="http://schemas.microsoft.com/sharepoint/v3"/>
    <xsd:import namespace="98d70076-b4ab-44fd-9e5d-9a57660fceea"/>
    <xsd:import namespace="702ae122-4a2e-4501-abe0-a5b6cd4104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d70076-b4ab-44fd-9e5d-9a57660fce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2ae122-4a2e-4501-abe0-a5b6cd41042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C74EDD5-BF77-468B-B32B-891061BE6A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8d70076-b4ab-44fd-9e5d-9a57660fceea"/>
    <ds:schemaRef ds:uri="702ae122-4a2e-4501-abe0-a5b6cd4104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76AB0B-BA69-4B82-B9DA-50355B4B01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743DF3-7D2C-4BA2-8F2C-E21A40BB2EDC}">
  <ds:schemaRefs>
    <ds:schemaRef ds:uri="98d70076-b4ab-44fd-9e5d-9a57660fceea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702ae122-4a2e-4501-abe0-a5b6cd410425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451</Words>
  <Application>Microsoft Office PowerPoint</Application>
  <PresentationFormat>On-screen Show (4:3)</PresentationFormat>
  <Paragraphs>57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</vt:lpstr>
      <vt:lpstr>Wingdings</vt:lpstr>
      <vt:lpstr>Wingdings,Sans-Serif</vt:lpstr>
      <vt:lpstr>Blank Presentation</vt:lpstr>
      <vt:lpstr>The Human Rights Act  Community Legal Education Showcase</vt:lpstr>
      <vt:lpstr>QAI Human Rights CLE</vt:lpstr>
      <vt:lpstr>Integrating a human rights lens into CLE</vt:lpstr>
      <vt:lpstr>Examples of QAI's HRA CLE</vt:lpstr>
      <vt:lpstr>Know Your Human Rights: A Guide to the Human Rights Act 2019 (Qld)</vt:lpstr>
      <vt:lpstr>PowerPoint Presentation</vt:lpstr>
    </vt:vector>
  </TitlesOfParts>
  <Company>K Hewitson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 Hewitson</dc:creator>
  <cp:lastModifiedBy>Shannon Bell</cp:lastModifiedBy>
  <cp:revision>426</cp:revision>
  <cp:lastPrinted>2012-07-05T00:53:06Z</cp:lastPrinted>
  <dcterms:created xsi:type="dcterms:W3CDTF">2010-09-15T05:41:57Z</dcterms:created>
  <dcterms:modified xsi:type="dcterms:W3CDTF">2021-04-07T04:55:32Z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0x0101000A09C3962587F440BB887E40AC39AF3D</vt:lpwstr>
  </property>
</Properties>
</file>