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1">
                <a:solidFill>
                  <a:srgbClr val="3E3E3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01667" y="2758090"/>
            <a:ext cx="2475229" cy="681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118" y="1631077"/>
            <a:ext cx="10591800" cy="1491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1">
                <a:solidFill>
                  <a:srgbClr val="3E3E3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mailto:hra@alhr.org.au" TargetMode="External"/><Relationship Id="rId4" Type="http://schemas.openxmlformats.org/officeDocument/2006/relationships/image" Target="../media/image1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3047" y="0"/>
            <a:ext cx="7393940" cy="4441825"/>
            <a:chOff x="-3047" y="0"/>
            <a:chExt cx="7393940" cy="44418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7390765" cy="4438650"/>
            </a:xfrm>
            <a:custGeom>
              <a:avLst/>
              <a:gdLst/>
              <a:ahLst/>
              <a:cxnLst/>
              <a:rect l="l" t="t" r="r" b="b"/>
              <a:pathLst>
                <a:path w="7390765" h="4438650">
                  <a:moveTo>
                    <a:pt x="7390638" y="0"/>
                  </a:moveTo>
                  <a:lnTo>
                    <a:pt x="0" y="0"/>
                  </a:lnTo>
                  <a:lnTo>
                    <a:pt x="0" y="4438650"/>
                  </a:lnTo>
                  <a:lnTo>
                    <a:pt x="7390638" y="0"/>
                  </a:lnTo>
                  <a:close/>
                </a:path>
              </a:pathLst>
            </a:custGeom>
            <a:solidFill>
              <a:srgbClr val="8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5"/>
              <a:ext cx="6031230" cy="3514090"/>
            </a:xfrm>
            <a:custGeom>
              <a:avLst/>
              <a:gdLst/>
              <a:ahLst/>
              <a:cxnLst/>
              <a:rect l="l" t="t" r="r" b="b"/>
              <a:pathLst>
                <a:path w="6031230" h="3514090">
                  <a:moveTo>
                    <a:pt x="0" y="3513658"/>
                  </a:moveTo>
                  <a:lnTo>
                    <a:pt x="6030683" y="0"/>
                  </a:lnTo>
                </a:path>
              </a:pathLst>
            </a:custGeom>
            <a:ln w="6096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9004554" y="3924300"/>
            <a:ext cx="3187700" cy="1689100"/>
          </a:xfrm>
          <a:custGeom>
            <a:avLst/>
            <a:gdLst/>
            <a:ahLst/>
            <a:cxnLst/>
            <a:rect l="l" t="t" r="r" b="b"/>
            <a:pathLst>
              <a:path w="3187700" h="1689100">
                <a:moveTo>
                  <a:pt x="0" y="1689100"/>
                </a:moveTo>
                <a:lnTo>
                  <a:pt x="3187700" y="0"/>
                </a:lnTo>
              </a:path>
            </a:pathLst>
          </a:custGeom>
          <a:ln w="6096">
            <a:solidFill>
              <a:srgbClr val="0033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3640840"/>
            <a:ext cx="1893570" cy="1129665"/>
          </a:xfrm>
          <a:custGeom>
            <a:avLst/>
            <a:gdLst/>
            <a:ahLst/>
            <a:cxnLst/>
            <a:rect l="l" t="t" r="r" b="b"/>
            <a:pathLst>
              <a:path w="1893570" h="1129664">
                <a:moveTo>
                  <a:pt x="0" y="1129309"/>
                </a:moveTo>
                <a:lnTo>
                  <a:pt x="1892973" y="0"/>
                </a:lnTo>
              </a:path>
            </a:pathLst>
          </a:custGeom>
          <a:ln w="6096">
            <a:solidFill>
              <a:srgbClr val="808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9830" y="133350"/>
            <a:ext cx="1837181" cy="175564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22992" y="1607412"/>
            <a:ext cx="6692900" cy="2225040"/>
          </a:xfrm>
          <a:prstGeom prst="rect"/>
        </p:spPr>
        <p:txBody>
          <a:bodyPr wrap="square" lIns="0" tIns="80010" rIns="0" bIns="0" rtlCol="0" vert="horz">
            <a:spAutoFit/>
          </a:bodyPr>
          <a:lstStyle/>
          <a:p>
            <a:pPr marL="12700" marR="5080" indent="-635">
              <a:lnSpc>
                <a:spcPts val="4210"/>
              </a:lnSpc>
              <a:spcBef>
                <a:spcPts val="630"/>
              </a:spcBef>
            </a:pPr>
            <a:r>
              <a:rPr dirty="0" sz="3900" spc="-10"/>
              <a:t>Righting </a:t>
            </a:r>
            <a:r>
              <a:rPr dirty="0" sz="3900"/>
              <a:t>inhuman</a:t>
            </a:r>
            <a:r>
              <a:rPr dirty="0" sz="3900" spc="-25"/>
              <a:t> </a:t>
            </a:r>
            <a:r>
              <a:rPr dirty="0" sz="3900" spc="-10"/>
              <a:t>wrongs</a:t>
            </a:r>
            <a:r>
              <a:rPr dirty="0" sz="3900" spc="-45"/>
              <a:t> </a:t>
            </a:r>
            <a:r>
              <a:rPr dirty="0" sz="3900"/>
              <a:t>–</a:t>
            </a:r>
            <a:r>
              <a:rPr dirty="0" sz="3900" spc="-15"/>
              <a:t> </a:t>
            </a:r>
            <a:r>
              <a:rPr dirty="0" sz="3900" spc="-5"/>
              <a:t>How </a:t>
            </a:r>
            <a:r>
              <a:rPr dirty="0" sz="3900" spc="-869"/>
              <a:t> </a:t>
            </a:r>
            <a:r>
              <a:rPr dirty="0" sz="3900" spc="-5"/>
              <a:t>the</a:t>
            </a:r>
            <a:r>
              <a:rPr dirty="0" sz="3900" spc="-10"/>
              <a:t> new</a:t>
            </a:r>
            <a:r>
              <a:rPr dirty="0" sz="3900" spc="-25"/>
              <a:t> </a:t>
            </a:r>
            <a:r>
              <a:rPr dirty="0" sz="3900" spc="-5" i="1">
                <a:latin typeface="Calibri"/>
                <a:cs typeface="Calibri"/>
              </a:rPr>
              <a:t>Human</a:t>
            </a:r>
            <a:r>
              <a:rPr dirty="0" sz="3900" spc="20" i="1">
                <a:latin typeface="Calibri"/>
                <a:cs typeface="Calibri"/>
              </a:rPr>
              <a:t> </a:t>
            </a:r>
            <a:r>
              <a:rPr dirty="0" sz="3900" spc="-10" i="1">
                <a:latin typeface="Calibri"/>
                <a:cs typeface="Calibri"/>
              </a:rPr>
              <a:t>Rights</a:t>
            </a:r>
            <a:r>
              <a:rPr dirty="0" sz="3900" spc="10" i="1">
                <a:latin typeface="Calibri"/>
                <a:cs typeface="Calibri"/>
              </a:rPr>
              <a:t> </a:t>
            </a:r>
            <a:r>
              <a:rPr dirty="0" sz="3900" i="1">
                <a:latin typeface="Calibri"/>
                <a:cs typeface="Calibri"/>
              </a:rPr>
              <a:t>Act</a:t>
            </a:r>
            <a:r>
              <a:rPr dirty="0" sz="3900" spc="-10" i="1">
                <a:latin typeface="Calibri"/>
                <a:cs typeface="Calibri"/>
              </a:rPr>
              <a:t> </a:t>
            </a:r>
            <a:r>
              <a:rPr dirty="0" sz="3900" spc="-5" i="1">
                <a:latin typeface="Calibri"/>
                <a:cs typeface="Calibri"/>
              </a:rPr>
              <a:t>2019 </a:t>
            </a:r>
            <a:r>
              <a:rPr dirty="0" sz="3900" spc="-869" i="1">
                <a:latin typeface="Calibri"/>
                <a:cs typeface="Calibri"/>
              </a:rPr>
              <a:t> </a:t>
            </a:r>
            <a:r>
              <a:rPr dirty="0" sz="3900" spc="-5"/>
              <a:t>(Qld)</a:t>
            </a:r>
            <a:r>
              <a:rPr dirty="0" sz="3900" spc="-20"/>
              <a:t> </a:t>
            </a:r>
            <a:r>
              <a:rPr dirty="0" sz="3900" spc="-10"/>
              <a:t>can</a:t>
            </a:r>
            <a:r>
              <a:rPr dirty="0" sz="3900" spc="5"/>
              <a:t> </a:t>
            </a:r>
            <a:r>
              <a:rPr dirty="0" sz="3900" spc="-10"/>
              <a:t>assist</a:t>
            </a:r>
            <a:r>
              <a:rPr dirty="0" sz="3900" spc="-15"/>
              <a:t> </a:t>
            </a:r>
            <a:r>
              <a:rPr dirty="0" sz="3900" spc="-10"/>
              <a:t>clients</a:t>
            </a:r>
            <a:r>
              <a:rPr dirty="0" sz="3900" spc="-5"/>
              <a:t> with </a:t>
            </a:r>
            <a:r>
              <a:rPr dirty="0" sz="3900"/>
              <a:t> </a:t>
            </a:r>
            <a:r>
              <a:rPr dirty="0" sz="3900" spc="-5"/>
              <a:t>disability </a:t>
            </a:r>
            <a:r>
              <a:rPr dirty="0" sz="3900"/>
              <a:t>and</a:t>
            </a:r>
            <a:r>
              <a:rPr dirty="0" sz="3900" spc="-5"/>
              <a:t> </a:t>
            </a:r>
            <a:r>
              <a:rPr dirty="0" sz="3900" spc="-15"/>
              <a:t>mental</a:t>
            </a:r>
            <a:r>
              <a:rPr dirty="0" sz="3900" spc="-5"/>
              <a:t> illness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22992" y="3950605"/>
            <a:ext cx="5887085" cy="93916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  <a:tabLst>
                <a:tab pos="1052195" algn="l"/>
              </a:tabLst>
            </a:pP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2400" spc="-2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2400" spc="-2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	</a:t>
            </a:r>
            <a:r>
              <a:rPr dirty="0" sz="2400" spc="300">
                <a:solidFill>
                  <a:srgbClr val="FFFFFF"/>
                </a:solidFill>
                <a:latin typeface="Calibri"/>
                <a:cs typeface="Calibri"/>
              </a:rPr>
              <a:t>Ph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2400" spc="-2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28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  <a:tabLst>
                <a:tab pos="1745614" algn="l"/>
                <a:tab pos="3117215" algn="l"/>
                <a:tab pos="3691254" algn="l"/>
                <a:tab pos="4888230" algn="l"/>
              </a:tabLst>
            </a:pP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dirty="0" sz="2400" spc="26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2400" spc="3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2400" spc="24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n	</a:t>
            </a: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2400" spc="28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dirty="0" sz="2400" spc="-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265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254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	</a:t>
            </a:r>
            <a:r>
              <a:rPr dirty="0" sz="2400" spc="25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r	</a:t>
            </a: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Hu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n	R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2400" spc="27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2400" spc="3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46531" y="273558"/>
            <a:ext cx="2697480" cy="2032000"/>
            <a:chOff x="446531" y="273558"/>
            <a:chExt cx="2697480" cy="2032000"/>
          </a:xfrm>
        </p:grpSpPr>
        <p:sp>
          <p:nvSpPr>
            <p:cNvPr id="12" name="object 12"/>
            <p:cNvSpPr/>
            <p:nvPr/>
          </p:nvSpPr>
          <p:spPr>
            <a:xfrm>
              <a:off x="477011" y="273558"/>
              <a:ext cx="2667000" cy="1961514"/>
            </a:xfrm>
            <a:custGeom>
              <a:avLst/>
              <a:gdLst/>
              <a:ahLst/>
              <a:cxnLst/>
              <a:rect l="l" t="t" r="r" b="b"/>
              <a:pathLst>
                <a:path w="2667000" h="1961514">
                  <a:moveTo>
                    <a:pt x="2667000" y="0"/>
                  </a:moveTo>
                  <a:lnTo>
                    <a:pt x="0" y="0"/>
                  </a:lnTo>
                  <a:lnTo>
                    <a:pt x="0" y="1961388"/>
                  </a:lnTo>
                  <a:lnTo>
                    <a:pt x="2667000" y="1961388"/>
                  </a:lnTo>
                  <a:lnTo>
                    <a:pt x="2667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5978" y="1181861"/>
              <a:ext cx="2455163" cy="19278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531" y="273558"/>
              <a:ext cx="2666999" cy="20314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2558223"/>
            <a:ext cx="9820910" cy="1304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This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PowerPoint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Presentation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contains general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information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about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legal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matters.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information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legal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advice and should not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treated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as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such.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96661"/>
            <a:ext cx="3716654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20">
                <a:solidFill>
                  <a:srgbClr val="3E3E3E"/>
                </a:solidFill>
              </a:rPr>
              <a:t>Legal</a:t>
            </a:r>
            <a:r>
              <a:rPr dirty="0" sz="4400" spc="-5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disclaimer</a:t>
            </a:r>
            <a:endParaRPr sz="4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2562795"/>
            <a:ext cx="10992485" cy="323532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355600" marR="273685" indent="-342900">
              <a:lnSpc>
                <a:spcPts val="2380"/>
              </a:lnSpc>
              <a:spcBef>
                <a:spcPts val="39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It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protects</a:t>
            </a:r>
            <a:r>
              <a:rPr dirty="0" sz="2200" spc="2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→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basic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belong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person,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regardless</a:t>
            </a:r>
            <a:r>
              <a:rPr dirty="0" sz="2200" spc="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age, </a:t>
            </a:r>
            <a:r>
              <a:rPr dirty="0" sz="2200" spc="-48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race,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sex,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social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status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other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characteristic</a:t>
            </a:r>
            <a:endParaRPr sz="2200">
              <a:latin typeface="Calibri"/>
              <a:cs typeface="Calibri"/>
            </a:endParaRPr>
          </a:p>
          <a:p>
            <a:pPr marL="262255" indent="-250190">
              <a:lnSpc>
                <a:spcPct val="100000"/>
              </a:lnSpc>
              <a:spcBef>
                <a:spcPts val="700"/>
              </a:spcBef>
              <a:buClr>
                <a:srgbClr val="003366"/>
              </a:buClr>
              <a:buFont typeface="Wingdings"/>
              <a:buChar char=""/>
              <a:tabLst>
                <a:tab pos="262890" algn="l"/>
              </a:tabLst>
            </a:pP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Protects</a:t>
            </a:r>
            <a:r>
              <a:rPr dirty="0" sz="2200" spc="2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human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all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people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in Queensland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Binds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“public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entities”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→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core</a:t>
            </a:r>
            <a:r>
              <a:rPr dirty="0" sz="2200" spc="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and functional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Dialogue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model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–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human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 are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taken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into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account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across</a:t>
            </a:r>
            <a:r>
              <a:rPr dirty="0" sz="2200" spc="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three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arms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government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Accessible complaints</a:t>
            </a:r>
            <a:r>
              <a:rPr dirty="0" sz="2200" spc="-2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mechanism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4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Protects</a:t>
            </a:r>
            <a:r>
              <a:rPr dirty="0" sz="2200" spc="3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range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Australia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has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agreed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200" spc="1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protect</a:t>
            </a:r>
            <a:r>
              <a:rPr dirty="0" sz="2200" spc="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at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international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law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Most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2200" spc="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individual,</a:t>
            </a:r>
            <a:r>
              <a:rPr dirty="0" sz="2200" spc="-2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some</a:t>
            </a:r>
            <a:r>
              <a:rPr dirty="0" sz="2200" spc="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belong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b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200" spc="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groups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(eg</a:t>
            </a:r>
            <a:r>
              <a:rPr dirty="0" sz="2200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cultural</a:t>
            </a:r>
            <a:r>
              <a:rPr dirty="0" sz="2200" spc="-5" b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b="1">
                <a:solidFill>
                  <a:srgbClr val="3E3E3E"/>
                </a:solidFill>
                <a:latin typeface="Calibri"/>
                <a:cs typeface="Calibri"/>
              </a:rPr>
              <a:t>rights)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79629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45">
                <a:solidFill>
                  <a:srgbClr val="3E3E3E"/>
                </a:solidFill>
              </a:rPr>
              <a:t>Key</a:t>
            </a:r>
            <a:r>
              <a:rPr dirty="0" sz="4400" spc="-5">
                <a:solidFill>
                  <a:srgbClr val="3E3E3E"/>
                </a:solidFill>
              </a:rPr>
              <a:t> things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5">
                <a:solidFill>
                  <a:srgbClr val="3E3E3E"/>
                </a:solidFill>
              </a:rPr>
              <a:t> know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about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HRA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6444" y="0"/>
            <a:ext cx="3305555" cy="2554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1151" y="805346"/>
            <a:ext cx="547116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>
                <a:solidFill>
                  <a:srgbClr val="3E3E3E"/>
                </a:solidFill>
              </a:rPr>
              <a:t>What</a:t>
            </a:r>
            <a:r>
              <a:rPr dirty="0" sz="3000" spc="-15">
                <a:solidFill>
                  <a:srgbClr val="3E3E3E"/>
                </a:solidFill>
              </a:rPr>
              <a:t> </a:t>
            </a:r>
            <a:r>
              <a:rPr dirty="0" sz="3000" spc="-5">
                <a:solidFill>
                  <a:srgbClr val="3E3E3E"/>
                </a:solidFill>
              </a:rPr>
              <a:t>human</a:t>
            </a:r>
            <a:r>
              <a:rPr dirty="0" sz="3000" spc="-20">
                <a:solidFill>
                  <a:srgbClr val="3E3E3E"/>
                </a:solidFill>
              </a:rPr>
              <a:t> </a:t>
            </a:r>
            <a:r>
              <a:rPr dirty="0" sz="3000" spc="-10">
                <a:solidFill>
                  <a:srgbClr val="3E3E3E"/>
                </a:solidFill>
              </a:rPr>
              <a:t>rights </a:t>
            </a:r>
            <a:r>
              <a:rPr dirty="0" sz="3000" spc="-15">
                <a:solidFill>
                  <a:srgbClr val="3E3E3E"/>
                </a:solidFill>
              </a:rPr>
              <a:t>are</a:t>
            </a:r>
            <a:r>
              <a:rPr dirty="0" sz="3000" spc="-25">
                <a:solidFill>
                  <a:srgbClr val="3E3E3E"/>
                </a:solidFill>
              </a:rPr>
              <a:t> </a:t>
            </a:r>
            <a:r>
              <a:rPr dirty="0" sz="3000" spc="-15">
                <a:solidFill>
                  <a:srgbClr val="3E3E3E"/>
                </a:solidFill>
              </a:rPr>
              <a:t>protected?</a:t>
            </a:r>
            <a:endParaRPr sz="30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83057" y="1590630"/>
          <a:ext cx="7952740" cy="4803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6845"/>
                <a:gridCol w="3966845"/>
              </a:tblGrid>
              <a:tr h="282507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Civil</a:t>
                      </a:r>
                      <a:r>
                        <a:rPr dirty="0" sz="900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political</a:t>
                      </a:r>
                      <a:r>
                        <a:rPr dirty="0" sz="900" spc="10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808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2507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Recognition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equality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before the law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</a:t>
                      </a:r>
                      <a:r>
                        <a:rPr dirty="0" sz="900" spc="-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449672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Protection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torture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cruel,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inhuman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or degrading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Freedom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forced</a:t>
                      </a:r>
                      <a:r>
                        <a:rPr dirty="0" sz="900" spc="-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work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</a:tr>
              <a:tr h="282507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Freedom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 movement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Freedom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thought,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conscience, religion</a:t>
                      </a:r>
                      <a:r>
                        <a:rPr dirty="0" sz="900" spc="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belief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1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Freedom of expression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Peaceful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assembly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and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freedom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association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</a:tr>
              <a:tr h="282507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Taking part</a:t>
                      </a:r>
                      <a:r>
                        <a:rPr dirty="0" sz="900" spc="-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public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Property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282507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Privacy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2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reputation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Protection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families</a:t>
                      </a:r>
                      <a:r>
                        <a:rPr dirty="0" sz="900" spc="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2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children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</a:tr>
              <a:tr h="282508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Cultural rights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generally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 to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liberty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security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person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449672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Humane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treatment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deprived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liberty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Fair</a:t>
                      </a:r>
                      <a:r>
                        <a:rPr dirty="0" sz="900" spc="-2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hearing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</a:tr>
              <a:tr h="449672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Rights in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criminal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proceedings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Children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criminal</a:t>
                      </a:r>
                      <a:r>
                        <a:rPr dirty="0" sz="900" spc="1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process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449672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not to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be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tried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punished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more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than once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Retrospective criminal</a:t>
                      </a:r>
                      <a:r>
                        <a:rPr dirty="0" sz="900" spc="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laws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</a:tr>
              <a:tr h="449673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Cultural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rights</a:t>
                      </a:r>
                      <a:r>
                        <a:rPr dirty="0" sz="900" spc="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Aboriginal</a:t>
                      </a:r>
                      <a:r>
                        <a:rPr dirty="0" sz="900" spc="2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Torres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Strait Islander peoples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  <a:tr h="282507">
                <a:tc gridSpan="2"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Economic,</a:t>
                      </a:r>
                      <a:r>
                        <a:rPr dirty="0" sz="900" spc="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social</a:t>
                      </a:r>
                      <a:r>
                        <a:rPr dirty="0" sz="900" spc="10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cultural</a:t>
                      </a:r>
                      <a:r>
                        <a:rPr dirty="0" sz="900" spc="20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2507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 to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education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Right</a:t>
                      </a:r>
                      <a:r>
                        <a:rPr dirty="0" sz="90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to health</a:t>
                      </a:r>
                      <a:r>
                        <a:rPr dirty="0" sz="900" spc="-10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solidFill>
                            <a:srgbClr val="3E3E3E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47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1967" y="823370"/>
            <a:ext cx="3583304" cy="1717039"/>
          </a:xfrm>
          <a:prstGeom prst="rect"/>
        </p:spPr>
        <p:txBody>
          <a:bodyPr wrap="square" lIns="0" tIns="64135" rIns="0" bIns="0" rtlCol="0" vert="horz">
            <a:spAutoFit/>
          </a:bodyPr>
          <a:lstStyle/>
          <a:p>
            <a:pPr marL="12700" marR="5080">
              <a:lnSpc>
                <a:spcPts val="3240"/>
              </a:lnSpc>
              <a:spcBef>
                <a:spcPts val="505"/>
              </a:spcBef>
            </a:pPr>
            <a:r>
              <a:rPr dirty="0" sz="3000" spc="-5">
                <a:solidFill>
                  <a:srgbClr val="3E3E3E"/>
                </a:solidFill>
              </a:rPr>
              <a:t>Human </a:t>
            </a:r>
            <a:r>
              <a:rPr dirty="0" sz="3000" spc="-10">
                <a:solidFill>
                  <a:srgbClr val="3E3E3E"/>
                </a:solidFill>
              </a:rPr>
              <a:t>rights that </a:t>
            </a:r>
            <a:r>
              <a:rPr dirty="0" sz="3000" spc="-15">
                <a:solidFill>
                  <a:srgbClr val="3E3E3E"/>
                </a:solidFill>
              </a:rPr>
              <a:t>are </a:t>
            </a:r>
            <a:r>
              <a:rPr dirty="0" sz="3000" spc="-10">
                <a:solidFill>
                  <a:srgbClr val="3E3E3E"/>
                </a:solidFill>
              </a:rPr>
              <a:t> </a:t>
            </a:r>
            <a:r>
              <a:rPr dirty="0" sz="3000">
                <a:solidFill>
                  <a:srgbClr val="3E3E3E"/>
                </a:solidFill>
              </a:rPr>
              <a:t>of </a:t>
            </a:r>
            <a:r>
              <a:rPr dirty="0" sz="3000" spc="-5">
                <a:solidFill>
                  <a:srgbClr val="3E3E3E"/>
                </a:solidFill>
              </a:rPr>
              <a:t>particular </a:t>
            </a:r>
            <a:r>
              <a:rPr dirty="0" sz="3000">
                <a:solidFill>
                  <a:srgbClr val="3E3E3E"/>
                </a:solidFill>
              </a:rPr>
              <a:t> </a:t>
            </a:r>
            <a:r>
              <a:rPr dirty="0" sz="3000" spc="-5">
                <a:solidFill>
                  <a:srgbClr val="3E3E3E"/>
                </a:solidFill>
              </a:rPr>
              <a:t>significance </a:t>
            </a:r>
            <a:r>
              <a:rPr dirty="0" sz="3000" spc="-20">
                <a:solidFill>
                  <a:srgbClr val="3E3E3E"/>
                </a:solidFill>
              </a:rPr>
              <a:t>for </a:t>
            </a:r>
            <a:r>
              <a:rPr dirty="0" sz="3000" spc="-5">
                <a:solidFill>
                  <a:srgbClr val="3E3E3E"/>
                </a:solidFill>
              </a:rPr>
              <a:t>people </a:t>
            </a:r>
            <a:r>
              <a:rPr dirty="0" sz="3000" spc="-665">
                <a:solidFill>
                  <a:srgbClr val="3E3E3E"/>
                </a:solidFill>
              </a:rPr>
              <a:t> </a:t>
            </a:r>
            <a:r>
              <a:rPr dirty="0" sz="3000" spc="-5">
                <a:solidFill>
                  <a:srgbClr val="3E3E3E"/>
                </a:solidFill>
              </a:rPr>
              <a:t>with</a:t>
            </a:r>
            <a:r>
              <a:rPr dirty="0" sz="3000" spc="-10">
                <a:solidFill>
                  <a:srgbClr val="3E3E3E"/>
                </a:solidFill>
              </a:rPr>
              <a:t> </a:t>
            </a:r>
            <a:r>
              <a:rPr dirty="0" sz="3000" spc="-5">
                <a:solidFill>
                  <a:srgbClr val="3E3E3E"/>
                </a:solidFill>
              </a:rPr>
              <a:t>disability</a:t>
            </a:r>
            <a:endParaRPr sz="3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2928" y="1039367"/>
            <a:ext cx="4181179" cy="302516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065602" y="2921555"/>
            <a:ext cx="4420870" cy="334137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6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Recognition and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equality 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before</a:t>
            </a:r>
            <a:r>
              <a:rPr dirty="0" sz="1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 law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12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to life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6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Protection</a:t>
            </a:r>
            <a:r>
              <a:rPr dirty="0" sz="12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from</a:t>
            </a:r>
            <a:r>
              <a:rPr dirty="0" sz="12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torture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cruel, inhuman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degrading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treatment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Privacy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reputation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Protection</a:t>
            </a:r>
            <a:r>
              <a:rPr dirty="0" sz="1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of families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to</a:t>
            </a:r>
            <a:r>
              <a:rPr dirty="0" sz="1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liberty and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security of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person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Humane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treatment 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when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 deprived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of liberty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12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education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1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 health</a:t>
            </a:r>
            <a:r>
              <a:rPr dirty="0" sz="12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services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Freedom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from forced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work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Freedom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of movement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65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20">
                <a:solidFill>
                  <a:srgbClr val="3E3E3E"/>
                </a:solidFill>
                <a:latin typeface="Calibri"/>
                <a:cs typeface="Calibri"/>
              </a:rPr>
              <a:t>Taking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part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public</a:t>
            </a:r>
            <a:r>
              <a:rPr dirty="0" sz="1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E3E3E"/>
                </a:solidFill>
                <a:latin typeface="Calibri"/>
                <a:cs typeface="Calibri"/>
              </a:rPr>
              <a:t>life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Clr>
                <a:srgbClr val="2D7940"/>
              </a:buClr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Property</a:t>
            </a:r>
            <a:r>
              <a:rPr dirty="0" sz="1200" spc="-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760962"/>
            <a:ext cx="10349230" cy="3649979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110">
                <a:solidFill>
                  <a:srgbClr val="3E3E3E"/>
                </a:solidFill>
                <a:latin typeface="Calibri"/>
                <a:cs typeface="Calibri"/>
              </a:rPr>
              <a:t>T</a:t>
            </a:r>
            <a:r>
              <a:rPr dirty="0" sz="2400" spc="-110">
                <a:solidFill>
                  <a:srgbClr val="3E3E3E"/>
                </a:solidFill>
                <a:latin typeface="Calibri"/>
                <a:cs typeface="Calibri"/>
              </a:rPr>
              <a:t>o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make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decisions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compatible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ts val="2590"/>
              </a:lnSpc>
              <a:spcBef>
                <a:spcPts val="104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110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give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proper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consideration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relevant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making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decisions,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which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includes:</a:t>
            </a:r>
            <a:endParaRPr sz="2400">
              <a:latin typeface="Calibri"/>
              <a:cs typeface="Calibri"/>
            </a:endParaRPr>
          </a:p>
          <a:p>
            <a:pPr lvl="1" marL="1041400" indent="-342900">
              <a:lnSpc>
                <a:spcPct val="100000"/>
              </a:lnSpc>
              <a:spcBef>
                <a:spcPts val="250"/>
              </a:spcBef>
              <a:buClr>
                <a:srgbClr val="003366"/>
              </a:buClr>
              <a:buFont typeface="Wingdings"/>
              <a:buChar char=""/>
              <a:tabLst>
                <a:tab pos="1040765" algn="l"/>
                <a:tab pos="1041400" algn="l"/>
              </a:tabLst>
            </a:pP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Identifying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may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be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affected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by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decision;</a:t>
            </a:r>
            <a:r>
              <a:rPr dirty="0" sz="20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  <a:p>
            <a:pPr lvl="1" marL="1041400" indent="-342900">
              <a:lnSpc>
                <a:spcPct val="100000"/>
              </a:lnSpc>
              <a:spcBef>
                <a:spcPts val="259"/>
              </a:spcBef>
              <a:buClr>
                <a:srgbClr val="003366"/>
              </a:buClr>
              <a:buFont typeface="Wingdings"/>
              <a:buChar char=""/>
              <a:tabLst>
                <a:tab pos="1040765" algn="l"/>
                <a:tab pos="1041400" algn="l"/>
              </a:tabLst>
            </a:pP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Considering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whether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decision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would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be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compatible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rights.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Calibri"/>
              <a:cs typeface="Calibri"/>
            </a:endParaRPr>
          </a:p>
          <a:p>
            <a:pPr marL="12700" marR="1151890">
              <a:lnSpc>
                <a:spcPct val="124700"/>
              </a:lnSpc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Certain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v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Minister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Families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&amp;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Ors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[2016]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796 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Minister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Families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v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Certain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[2016]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VSCA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343 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Certain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v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Minister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Families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(No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2)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[2017]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251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665988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5">
                <a:solidFill>
                  <a:srgbClr val="3E3E3E"/>
                </a:solidFill>
              </a:rPr>
              <a:t>Obligations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of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public</a:t>
            </a:r>
            <a:r>
              <a:rPr dirty="0" sz="4400" spc="-15">
                <a:solidFill>
                  <a:srgbClr val="3E3E3E"/>
                </a:solidFill>
              </a:rPr>
              <a:t> entities</a:t>
            </a:r>
            <a:endParaRPr sz="4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2399459"/>
            <a:ext cx="10792460" cy="340360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HRA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allows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reasonable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limits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placed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on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rights,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which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may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justified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“free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democratic </a:t>
            </a:r>
            <a:r>
              <a:rPr dirty="0" sz="1800" spc="-39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society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based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on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3E3E3E"/>
                </a:solidFill>
                <a:latin typeface="Calibri"/>
                <a:cs typeface="Calibri"/>
              </a:rPr>
              <a:t>dignity,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equality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45">
                <a:solidFill>
                  <a:srgbClr val="3E3E3E"/>
                </a:solidFill>
                <a:latin typeface="Calibri"/>
                <a:cs typeface="Calibri"/>
              </a:rPr>
              <a:t>freedom”.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“Proportionality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test”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used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determine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whether</a:t>
            </a:r>
            <a:r>
              <a:rPr dirty="0" sz="18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limitation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is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reasonable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justifiable.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This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test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considers: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nature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right;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4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purpose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limitation;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5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relationship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between</a:t>
            </a:r>
            <a:r>
              <a:rPr dirty="0" sz="1800" spc="4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limitation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purpose;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4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whether</a:t>
            </a:r>
            <a:r>
              <a:rPr dirty="0" sz="18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there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less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restrictive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reasonably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available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 options;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importance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purpose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limitation;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endParaRPr sz="1800">
              <a:latin typeface="Calibri"/>
              <a:cs typeface="Calibri"/>
            </a:endParaRPr>
          </a:p>
          <a:p>
            <a:pPr marL="698500" indent="-228600">
              <a:lnSpc>
                <a:spcPct val="100000"/>
              </a:lnSpc>
              <a:spcBef>
                <a:spcPts val="285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importance of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safeguarding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right.</a:t>
            </a:r>
            <a:endParaRPr sz="1800">
              <a:latin typeface="Calibri"/>
              <a:cs typeface="Calibri"/>
            </a:endParaRPr>
          </a:p>
          <a:p>
            <a:pPr marL="12700" marR="609600">
              <a:lnSpc>
                <a:spcPts val="1939"/>
              </a:lnSpc>
              <a:spcBef>
                <a:spcPts val="1030"/>
              </a:spcBef>
            </a:pP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HRA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permits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decisions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actions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compatible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rights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if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decision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maker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3E3E3E"/>
                </a:solidFill>
                <a:latin typeface="Calibri"/>
                <a:cs typeface="Calibri"/>
              </a:rPr>
              <a:t>‘could</a:t>
            </a:r>
            <a:r>
              <a:rPr dirty="0" sz="18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not </a:t>
            </a:r>
            <a:r>
              <a:rPr dirty="0" sz="1800" spc="-39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reasonably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have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acted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differently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made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8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3E3E3E"/>
                </a:solidFill>
                <a:latin typeface="Calibri"/>
                <a:cs typeface="Calibri"/>
              </a:rPr>
              <a:t>different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decision’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because</a:t>
            </a:r>
            <a:r>
              <a:rPr dirty="0" sz="18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8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18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other</a:t>
            </a:r>
            <a:r>
              <a:rPr dirty="0" sz="18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3E3E3E"/>
                </a:solidFill>
                <a:latin typeface="Calibri"/>
                <a:cs typeface="Calibri"/>
              </a:rPr>
              <a:t>law (s58(2)).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521716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Limits</a:t>
            </a:r>
            <a:r>
              <a:rPr dirty="0" sz="4400" spc="-25">
                <a:solidFill>
                  <a:srgbClr val="3E3E3E"/>
                </a:solidFill>
              </a:rPr>
              <a:t> to</a:t>
            </a:r>
            <a:r>
              <a:rPr dirty="0" sz="4400" spc="-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human</a:t>
            </a:r>
            <a:r>
              <a:rPr dirty="0" sz="4400" spc="-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rights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4885" y="467106"/>
            <a:ext cx="1888235" cy="18501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BAB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04419" y="1289750"/>
            <a:ext cx="10405110" cy="387731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2400" spc="-5" b="1">
                <a:latin typeface="Calibri"/>
                <a:cs typeface="Calibri"/>
              </a:rPr>
              <a:t>Mechanisms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for</a:t>
            </a:r>
            <a:r>
              <a:rPr dirty="0" sz="2400" spc="-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addressing</a:t>
            </a:r>
            <a:r>
              <a:rPr dirty="0" sz="2400" b="1">
                <a:latin typeface="Calibri"/>
                <a:cs typeface="Calibri"/>
              </a:rPr>
              <a:t> a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human </a:t>
            </a:r>
            <a:r>
              <a:rPr dirty="0" sz="2400" spc="-10" b="1">
                <a:latin typeface="Calibri"/>
                <a:cs typeface="Calibri"/>
              </a:rPr>
              <a:t>rights </a:t>
            </a:r>
            <a:r>
              <a:rPr dirty="0" sz="2400" spc="-5" b="1">
                <a:latin typeface="Calibri"/>
                <a:cs typeface="Calibri"/>
              </a:rPr>
              <a:t>issue: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710"/>
              </a:spcBef>
              <a:buClr>
                <a:srgbClr val="FFFFFF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5" b="1">
                <a:latin typeface="Calibri"/>
                <a:cs typeface="Calibri"/>
              </a:rPr>
              <a:t>Raise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issue </a:t>
            </a:r>
            <a:r>
              <a:rPr dirty="0" sz="2400" spc="-10" b="1">
                <a:latin typeface="Calibri"/>
                <a:cs typeface="Calibri"/>
              </a:rPr>
              <a:t>directly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with public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entity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ts val="2735"/>
              </a:lnSpc>
              <a:spcBef>
                <a:spcPts val="715"/>
              </a:spcBef>
              <a:buClr>
                <a:srgbClr val="FFFFFF"/>
              </a:buClr>
              <a:buAutoNum type="arabicPeriod"/>
              <a:tabLst>
                <a:tab pos="469265" algn="l"/>
                <a:tab pos="469900" algn="l"/>
              </a:tabLst>
            </a:pPr>
            <a:r>
              <a:rPr dirty="0" sz="2400" spc="-10" b="1">
                <a:latin typeface="Calibri"/>
                <a:cs typeface="Calibri"/>
              </a:rPr>
              <a:t>Lodge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complaint</a:t>
            </a:r>
            <a:r>
              <a:rPr dirty="0" sz="2400" spc="-5" b="1">
                <a:latin typeface="Calibri"/>
                <a:cs typeface="Calibri"/>
              </a:rPr>
              <a:t> with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QHRC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(after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45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days)</a:t>
            </a:r>
            <a:r>
              <a:rPr dirty="0" sz="2400" spc="2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–</a:t>
            </a:r>
            <a:r>
              <a:rPr dirty="0" sz="2400" spc="-10" b="1">
                <a:latin typeface="Calibri"/>
                <a:cs typeface="Calibri"/>
              </a:rPr>
              <a:t> conciliation</a:t>
            </a:r>
            <a:r>
              <a:rPr dirty="0" sz="2400" spc="-5" b="1">
                <a:latin typeface="Calibri"/>
                <a:cs typeface="Calibri"/>
              </a:rPr>
              <a:t> of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complaint</a:t>
            </a:r>
            <a:r>
              <a:rPr dirty="0" sz="2400" spc="-5" b="1">
                <a:latin typeface="Calibri"/>
                <a:cs typeface="Calibri"/>
              </a:rPr>
              <a:t> if</a:t>
            </a:r>
            <a:endParaRPr sz="2400">
              <a:latin typeface="Calibri"/>
              <a:cs typeface="Calibri"/>
            </a:endParaRPr>
          </a:p>
          <a:p>
            <a:pPr marL="469265">
              <a:lnSpc>
                <a:spcPts val="2735"/>
              </a:lnSpc>
            </a:pPr>
            <a:r>
              <a:rPr dirty="0" sz="2400" spc="-10" b="1">
                <a:latin typeface="Calibri"/>
                <a:cs typeface="Calibri"/>
              </a:rPr>
              <a:t>accepted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ts val="2735"/>
              </a:lnSpc>
              <a:spcBef>
                <a:spcPts val="710"/>
              </a:spcBef>
              <a:buClr>
                <a:srgbClr val="FFFFFF"/>
              </a:buClr>
              <a:buAutoNum type="arabicPeriod" startAt="3"/>
              <a:tabLst>
                <a:tab pos="469265" algn="l"/>
                <a:tab pos="469900" algn="l"/>
              </a:tabLst>
            </a:pPr>
            <a:r>
              <a:rPr dirty="0" sz="2400" spc="-5" b="1">
                <a:latin typeface="Calibri"/>
                <a:cs typeface="Calibri"/>
              </a:rPr>
              <a:t>Include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human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rights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complaint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as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part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of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court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action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to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protect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another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legal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735"/>
              </a:lnSpc>
            </a:pPr>
            <a:r>
              <a:rPr dirty="0" sz="2400" spc="-10" b="1">
                <a:latin typeface="Calibri"/>
                <a:cs typeface="Calibri"/>
              </a:rPr>
              <a:t>right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2400" spc="-5" b="1">
                <a:latin typeface="Calibri"/>
                <a:cs typeface="Calibri"/>
              </a:rPr>
              <a:t>Human </a:t>
            </a:r>
            <a:r>
              <a:rPr dirty="0" sz="2400" spc="-10" b="1">
                <a:latin typeface="Calibri"/>
                <a:cs typeface="Calibri"/>
              </a:rPr>
              <a:t>rights</a:t>
            </a:r>
            <a:r>
              <a:rPr dirty="0" sz="2400" spc="-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legislation</a:t>
            </a:r>
            <a:r>
              <a:rPr dirty="0" sz="2400" spc="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has</a:t>
            </a:r>
            <a:r>
              <a:rPr dirty="0" sz="2400" b="1">
                <a:latin typeface="Calibri"/>
                <a:cs typeface="Calibri"/>
              </a:rPr>
              <a:t> a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valuable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role</a:t>
            </a:r>
            <a:r>
              <a:rPr dirty="0" sz="2400" spc="-5" b="1">
                <a:latin typeface="Calibri"/>
                <a:cs typeface="Calibri"/>
              </a:rPr>
              <a:t> in:</a:t>
            </a:r>
            <a:endParaRPr sz="2400">
              <a:latin typeface="Calibri"/>
              <a:cs typeface="Calibri"/>
            </a:endParaRPr>
          </a:p>
          <a:p>
            <a:pPr marL="284480" indent="-272415">
              <a:lnSpc>
                <a:spcPct val="100000"/>
              </a:lnSpc>
              <a:spcBef>
                <a:spcPts val="710"/>
              </a:spcBef>
              <a:buClr>
                <a:srgbClr val="FFFFFF"/>
              </a:buClr>
              <a:buSzPct val="95833"/>
              <a:buFont typeface="Wingdings"/>
              <a:buChar char=""/>
              <a:tabLst>
                <a:tab pos="285115" algn="l"/>
              </a:tabLst>
            </a:pPr>
            <a:r>
              <a:rPr dirty="0" sz="2400" spc="-5" b="1">
                <a:latin typeface="Calibri"/>
                <a:cs typeface="Calibri"/>
              </a:rPr>
              <a:t>Addressing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power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imbalances</a:t>
            </a:r>
            <a:endParaRPr sz="2400">
              <a:latin typeface="Calibri"/>
              <a:cs typeface="Calibri"/>
            </a:endParaRPr>
          </a:p>
          <a:p>
            <a:pPr marL="284480" indent="-272415">
              <a:lnSpc>
                <a:spcPct val="100000"/>
              </a:lnSpc>
              <a:spcBef>
                <a:spcPts val="710"/>
              </a:spcBef>
              <a:buClr>
                <a:srgbClr val="FFFFFF"/>
              </a:buClr>
              <a:buSzPct val="95833"/>
              <a:buFont typeface="Wingdings"/>
              <a:buChar char=""/>
              <a:tabLst>
                <a:tab pos="285115" algn="l"/>
              </a:tabLst>
            </a:pPr>
            <a:r>
              <a:rPr dirty="0" sz="2400" spc="-10" b="1">
                <a:latin typeface="Calibri"/>
                <a:cs typeface="Calibri"/>
              </a:rPr>
              <a:t>Resolving</a:t>
            </a:r>
            <a:r>
              <a:rPr dirty="0" sz="2400" spc="-5" b="1">
                <a:latin typeface="Calibri"/>
                <a:cs typeface="Calibri"/>
              </a:rPr>
              <a:t> issues</a:t>
            </a:r>
            <a:r>
              <a:rPr dirty="0" sz="2400" spc="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while </a:t>
            </a:r>
            <a:r>
              <a:rPr dirty="0" sz="2400" spc="-15" b="1">
                <a:latin typeface="Calibri"/>
                <a:cs typeface="Calibri"/>
              </a:rPr>
              <a:t>keeping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relationships</a:t>
            </a:r>
            <a:r>
              <a:rPr dirty="0" sz="2400" spc="1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intact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8660" y="684723"/>
            <a:ext cx="894143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solidFill>
                  <a:srgbClr val="3E3E3E"/>
                </a:solidFill>
              </a:rPr>
              <a:t>Complaints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mechanisms</a:t>
            </a:r>
            <a:r>
              <a:rPr dirty="0" sz="4400" spc="-2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under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Act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66126" y="3627882"/>
            <a:ext cx="3422903" cy="1897379"/>
          </a:xfrm>
          <a:prstGeom prst="rect">
            <a:avLst/>
          </a:prstGeom>
        </p:spPr>
      </p:pic>
    </p:spTree>
  </p:cSld>
  <p:clrMapOvr>
    <a:masterClrMapping/>
  </p:clrMapOvr>
  <p:transition spd="med">
    <p:fade thruBlk="0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011" y="1871356"/>
            <a:ext cx="10968355" cy="4152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15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Calibri"/>
              <a:cs typeface="Calibri"/>
            </a:endParaRPr>
          </a:p>
          <a:p>
            <a:pPr marL="482600" indent="-457834">
              <a:lnSpc>
                <a:spcPct val="100000"/>
              </a:lnSpc>
              <a:buClr>
                <a:srgbClr val="003366"/>
              </a:buClr>
              <a:buAutoNum type="arabicParenBoth"/>
              <a:tabLst>
                <a:tab pos="4832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recognition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person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before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30" i="1">
                <a:solidFill>
                  <a:srgbClr val="3E3E3E"/>
                </a:solidFill>
                <a:latin typeface="Calibri"/>
                <a:cs typeface="Calibri"/>
              </a:rPr>
              <a:t>law.</a:t>
            </a:r>
            <a:endParaRPr sz="2400">
              <a:latin typeface="Calibri"/>
              <a:cs typeface="Calibri"/>
            </a:endParaRPr>
          </a:p>
          <a:p>
            <a:pPr marL="482600" indent="-457834">
              <a:lnSpc>
                <a:spcPct val="100000"/>
              </a:lnSpc>
              <a:spcBef>
                <a:spcPts val="425"/>
              </a:spcBef>
              <a:buClr>
                <a:srgbClr val="003366"/>
              </a:buClr>
              <a:buAutoNum type="arabicParenBoth"/>
              <a:tabLst>
                <a:tab pos="4832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enjoy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without discrimination.</a:t>
            </a:r>
            <a:endParaRPr sz="2400">
              <a:latin typeface="Calibri"/>
              <a:cs typeface="Calibri"/>
            </a:endParaRPr>
          </a:p>
          <a:p>
            <a:pPr marL="482600" marR="21590" indent="-457200">
              <a:lnSpc>
                <a:spcPct val="80000"/>
              </a:lnSpc>
              <a:spcBef>
                <a:spcPts val="1000"/>
              </a:spcBef>
              <a:buClr>
                <a:srgbClr val="003366"/>
              </a:buClr>
              <a:buAutoNum type="arabicParenBoth"/>
              <a:tabLst>
                <a:tab pos="4832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equal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before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law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entitled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equal protection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law </a:t>
            </a:r>
            <a:r>
              <a:rPr dirty="0" sz="2400" spc="-53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without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discrimination.</a:t>
            </a:r>
            <a:endParaRPr sz="2400">
              <a:latin typeface="Calibri"/>
              <a:cs typeface="Calibri"/>
            </a:endParaRPr>
          </a:p>
          <a:p>
            <a:pPr marL="482600" indent="-457834">
              <a:lnSpc>
                <a:spcPct val="100000"/>
              </a:lnSpc>
              <a:spcBef>
                <a:spcPts val="425"/>
              </a:spcBef>
              <a:buClr>
                <a:srgbClr val="003366"/>
              </a:buClr>
              <a:buAutoNum type="arabicParenBoth"/>
              <a:tabLst>
                <a:tab pos="4832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equal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effective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protection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against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discrimination.</a:t>
            </a:r>
            <a:endParaRPr sz="2400">
              <a:latin typeface="Calibri"/>
              <a:cs typeface="Calibri"/>
            </a:endParaRPr>
          </a:p>
          <a:p>
            <a:pPr marL="482600" marR="336550" indent="-457200">
              <a:lnSpc>
                <a:spcPts val="2300"/>
              </a:lnSpc>
              <a:spcBef>
                <a:spcPts val="985"/>
              </a:spcBef>
              <a:buClr>
                <a:srgbClr val="003366"/>
              </a:buClr>
              <a:buAutoNum type="arabicParenBoth"/>
              <a:tabLst>
                <a:tab pos="483234" algn="l"/>
              </a:tabLst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Measures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5" i="1">
                <a:solidFill>
                  <a:srgbClr val="3E3E3E"/>
                </a:solidFill>
                <a:latin typeface="Calibri"/>
                <a:cs typeface="Calibri"/>
              </a:rPr>
              <a:t>taken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purpose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assisting 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advancing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persons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groups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disadvantaged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because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discrimination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do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constitute</a:t>
            </a:r>
            <a:r>
              <a:rPr dirty="0" sz="2400" spc="3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discrimination.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050">
              <a:latin typeface="Calibri"/>
              <a:cs typeface="Calibri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Parks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Victoria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[2011]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5">
                <a:solidFill>
                  <a:srgbClr val="3E3E3E"/>
                </a:solidFill>
                <a:latin typeface="Calibri"/>
                <a:cs typeface="Calibri"/>
              </a:rPr>
              <a:t>VCAT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2238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1021242"/>
            <a:ext cx="1112520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recognition</a:t>
            </a:r>
            <a:r>
              <a:rPr dirty="0" sz="4400" spc="-2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and</a:t>
            </a:r>
            <a:r>
              <a:rPr dirty="0" sz="4400" spc="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equality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30">
                <a:solidFill>
                  <a:srgbClr val="3E3E3E"/>
                </a:solidFill>
              </a:rPr>
              <a:t>before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the </a:t>
            </a:r>
            <a:r>
              <a:rPr dirty="0" sz="4400" spc="-15">
                <a:solidFill>
                  <a:srgbClr val="3E3E3E"/>
                </a:solidFill>
              </a:rPr>
              <a:t>law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5500" y="1729776"/>
            <a:ext cx="10696575" cy="2132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16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 marL="76835" marR="5080">
              <a:lnSpc>
                <a:spcPts val="7190"/>
              </a:lnSpc>
              <a:spcBef>
                <a:spcPts val="90"/>
              </a:spcBef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life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 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arbitrarily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deprived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life. </a:t>
            </a:r>
            <a:r>
              <a:rPr dirty="0" sz="2400" spc="-5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Rabone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Anor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Pennine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Care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NHS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Foundation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30" i="1">
                <a:solidFill>
                  <a:srgbClr val="3E3E3E"/>
                </a:solidFill>
                <a:latin typeface="Calibri"/>
                <a:cs typeface="Calibri"/>
              </a:rPr>
              <a:t>Trust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(2012)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(8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Feb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2012)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2853" y="776542"/>
            <a:ext cx="356298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2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30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30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life</a:t>
            </a:r>
            <a:endParaRPr sz="4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832799"/>
            <a:ext cx="10838815" cy="4191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17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must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be—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25"/>
              </a:spcBef>
              <a:buClr>
                <a:srgbClr val="003366"/>
              </a:buClr>
              <a:buAutoNum type="alphaLcParenBoth"/>
              <a:tabLst>
                <a:tab pos="469900" algn="l"/>
              </a:tabLst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subjected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torture;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20"/>
              </a:spcBef>
              <a:buClr>
                <a:srgbClr val="003366"/>
              </a:buClr>
              <a:buAutoNum type="alphaLcParenBoth"/>
              <a:tabLst>
                <a:tab pos="469900" algn="l"/>
              </a:tabLst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treated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punished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in a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cruel,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inhuman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degrading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way;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80000"/>
              </a:lnSpc>
              <a:spcBef>
                <a:spcPts val="1000"/>
              </a:spcBef>
              <a:buClr>
                <a:srgbClr val="003366"/>
              </a:buClr>
              <a:buAutoNum type="alphaLcParenBoth"/>
              <a:tabLst>
                <a:tab pos="469265" algn="l"/>
                <a:tab pos="469900" algn="l"/>
              </a:tabLst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subjected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medical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scientific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experimentation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treatment without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 </a:t>
            </a:r>
            <a:r>
              <a:rPr dirty="0" sz="2400" spc="-53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full,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free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informed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consent.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Davies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State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Victoria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[2012]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343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(15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August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2012)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0"/>
              </a:lnSpc>
              <a:spcBef>
                <a:spcPts val="425"/>
              </a:spcBef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Certain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Children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(No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1)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[2016]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796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[169];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contra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Certain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(No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2)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[2017]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0"/>
              </a:lnSpc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251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368" y="369183"/>
            <a:ext cx="9756140" cy="1184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560"/>
              </a:lnSpc>
              <a:spcBef>
                <a:spcPts val="100"/>
              </a:spcBef>
            </a:pPr>
            <a:r>
              <a:rPr dirty="0" sz="4000" spc="-15">
                <a:solidFill>
                  <a:srgbClr val="3E3E3E"/>
                </a:solidFill>
              </a:rPr>
              <a:t>Protection</a:t>
            </a:r>
            <a:r>
              <a:rPr dirty="0" sz="4000" spc="-10">
                <a:solidFill>
                  <a:srgbClr val="3E3E3E"/>
                </a:solidFill>
              </a:rPr>
              <a:t> </a:t>
            </a:r>
            <a:r>
              <a:rPr dirty="0" sz="4000" spc="-15">
                <a:solidFill>
                  <a:srgbClr val="3E3E3E"/>
                </a:solidFill>
              </a:rPr>
              <a:t>from torture</a:t>
            </a:r>
            <a:r>
              <a:rPr dirty="0" sz="4000">
                <a:solidFill>
                  <a:srgbClr val="3E3E3E"/>
                </a:solidFill>
              </a:rPr>
              <a:t> </a:t>
            </a:r>
            <a:r>
              <a:rPr dirty="0" sz="4000" spc="-5">
                <a:solidFill>
                  <a:srgbClr val="3E3E3E"/>
                </a:solidFill>
              </a:rPr>
              <a:t>and</a:t>
            </a:r>
            <a:r>
              <a:rPr dirty="0" sz="4000">
                <a:solidFill>
                  <a:srgbClr val="3E3E3E"/>
                </a:solidFill>
              </a:rPr>
              <a:t> </a:t>
            </a:r>
            <a:r>
              <a:rPr dirty="0" sz="4000" spc="-5">
                <a:solidFill>
                  <a:srgbClr val="3E3E3E"/>
                </a:solidFill>
              </a:rPr>
              <a:t>cruel,</a:t>
            </a:r>
            <a:r>
              <a:rPr dirty="0" sz="4000" spc="10">
                <a:solidFill>
                  <a:srgbClr val="3E3E3E"/>
                </a:solidFill>
              </a:rPr>
              <a:t> </a:t>
            </a:r>
            <a:r>
              <a:rPr dirty="0" sz="4000">
                <a:solidFill>
                  <a:srgbClr val="3E3E3E"/>
                </a:solidFill>
              </a:rPr>
              <a:t>inhuman</a:t>
            </a:r>
            <a:r>
              <a:rPr dirty="0" sz="4000" spc="5">
                <a:solidFill>
                  <a:srgbClr val="3E3E3E"/>
                </a:solidFill>
              </a:rPr>
              <a:t> </a:t>
            </a:r>
            <a:r>
              <a:rPr dirty="0" sz="4000">
                <a:solidFill>
                  <a:srgbClr val="3E3E3E"/>
                </a:solidFill>
              </a:rPr>
              <a:t>or</a:t>
            </a:r>
            <a:endParaRPr sz="4000"/>
          </a:p>
          <a:p>
            <a:pPr marL="12700">
              <a:lnSpc>
                <a:spcPts val="4560"/>
              </a:lnSpc>
            </a:pPr>
            <a:r>
              <a:rPr dirty="0" sz="4000" spc="-15">
                <a:solidFill>
                  <a:srgbClr val="3E3E3E"/>
                </a:solidFill>
              </a:rPr>
              <a:t>degrading</a:t>
            </a:r>
            <a:r>
              <a:rPr dirty="0" sz="4000" spc="5">
                <a:solidFill>
                  <a:srgbClr val="3E3E3E"/>
                </a:solidFill>
              </a:rPr>
              <a:t> </a:t>
            </a:r>
            <a:r>
              <a:rPr dirty="0" sz="4000" spc="-15">
                <a:solidFill>
                  <a:srgbClr val="3E3E3E"/>
                </a:solidFill>
              </a:rPr>
              <a:t>treatment</a:t>
            </a:r>
            <a:endParaRPr sz="4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813" y="1781288"/>
            <a:ext cx="10891520" cy="4242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23975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25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right—</a:t>
            </a:r>
            <a:endParaRPr sz="2400">
              <a:latin typeface="Calibri"/>
              <a:cs typeface="Calibri"/>
            </a:endParaRPr>
          </a:p>
          <a:p>
            <a:pPr marL="469900" marR="731520" indent="-457200">
              <a:lnSpc>
                <a:spcPts val="2300"/>
              </a:lnSpc>
              <a:spcBef>
                <a:spcPts val="990"/>
              </a:spcBef>
              <a:buClr>
                <a:srgbClr val="003366"/>
              </a:buClr>
              <a:buAutoNum type="alphaLcParenBoth"/>
              <a:tabLst>
                <a:tab pos="470534" algn="l"/>
              </a:tabLst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have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privacy,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30" i="1">
                <a:solidFill>
                  <a:srgbClr val="3E3E3E"/>
                </a:solidFill>
                <a:latin typeface="Calibri"/>
                <a:cs typeface="Calibri"/>
              </a:rPr>
              <a:t>family,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home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correspondence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unlawfully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 </a:t>
            </a:r>
            <a:r>
              <a:rPr dirty="0" sz="2400" spc="-5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arbitrarily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interfered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with;</a:t>
            </a:r>
            <a:r>
              <a:rPr dirty="0" sz="2400" spc="-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40"/>
              </a:spcBef>
              <a:buClr>
                <a:srgbClr val="003366"/>
              </a:buClr>
              <a:buAutoNum type="alphaLcParenBoth"/>
              <a:tabLst>
                <a:tab pos="470534" algn="l"/>
              </a:tabLst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have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reputation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unlawfully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attacked.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Non-litigated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examples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application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this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right:</a:t>
            </a:r>
            <a:endParaRPr sz="2400">
              <a:latin typeface="Calibri"/>
              <a:cs typeface="Calibri"/>
            </a:endParaRPr>
          </a:p>
          <a:p>
            <a:pPr marL="355600" marR="24765" indent="-343535">
              <a:lnSpc>
                <a:spcPts val="2300"/>
              </a:lnSpc>
              <a:spcBef>
                <a:spcPts val="980"/>
              </a:spcBef>
              <a:buClr>
                <a:srgbClr val="003366"/>
              </a:buClr>
              <a:buFont typeface="Wingdings"/>
              <a:buChar char=""/>
              <a:tabLst>
                <a:tab pos="356235" algn="l"/>
              </a:tabLst>
            </a:pP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require</a:t>
            </a:r>
            <a:r>
              <a:rPr dirty="0" sz="24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provision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shower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curtain,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enable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woman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group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home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to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shower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with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privacy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and dignity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(Vic);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450"/>
              </a:spcBef>
              <a:buClr>
                <a:srgbClr val="003366"/>
              </a:buClr>
              <a:buFont typeface="Wingdings"/>
              <a:buChar char=""/>
              <a:tabLst>
                <a:tab pos="356235" algn="l"/>
              </a:tabLst>
            </a:pP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challenge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use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CCTV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cameras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bedroom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of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couple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(UK).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931089"/>
            <a:ext cx="528193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5">
                <a:solidFill>
                  <a:srgbClr val="3E3E3E"/>
                </a:solidFill>
              </a:rPr>
              <a:t>Privacy </a:t>
            </a:r>
            <a:r>
              <a:rPr dirty="0" sz="4400" spc="-5">
                <a:solidFill>
                  <a:srgbClr val="3E3E3E"/>
                </a:solidFill>
              </a:rPr>
              <a:t>and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20">
                <a:solidFill>
                  <a:srgbClr val="3E3E3E"/>
                </a:solidFill>
              </a:rPr>
              <a:t>reputation</a:t>
            </a:r>
            <a:endParaRPr sz="4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4210" y="1768486"/>
            <a:ext cx="11064875" cy="432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26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000">
              <a:latin typeface="Calibri"/>
              <a:cs typeface="Calibri"/>
            </a:endParaRPr>
          </a:p>
          <a:p>
            <a:pPr marL="495300" marR="5080" indent="-457200">
              <a:lnSpc>
                <a:spcPts val="2590"/>
              </a:lnSpc>
              <a:spcBef>
                <a:spcPts val="5"/>
              </a:spcBef>
              <a:buClr>
                <a:srgbClr val="003366"/>
              </a:buClr>
              <a:buAutoNum type="arabicParenBoth"/>
              <a:tabLst>
                <a:tab pos="495934" algn="l"/>
              </a:tabLst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Families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fundamental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group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unit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society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entitled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be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protected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by </a:t>
            </a:r>
            <a:r>
              <a:rPr dirty="0" sz="2400" spc="-5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society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 the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State.</a:t>
            </a:r>
            <a:endParaRPr sz="2400">
              <a:latin typeface="Calibri"/>
              <a:cs typeface="Calibri"/>
            </a:endParaRPr>
          </a:p>
          <a:p>
            <a:pPr marL="495300" marR="284480" indent="-457200">
              <a:lnSpc>
                <a:spcPts val="2590"/>
              </a:lnSpc>
              <a:spcBef>
                <a:spcPts val="1005"/>
              </a:spcBef>
              <a:buClr>
                <a:srgbClr val="003366"/>
              </a:buClr>
              <a:buAutoNum type="arabicParenBoth"/>
              <a:tabLst>
                <a:tab pos="4959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right, without discrimination,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protection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needed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by </a:t>
            </a:r>
            <a:r>
              <a:rPr dirty="0" sz="2400" spc="-5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child,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5" i="1">
                <a:solidFill>
                  <a:srgbClr val="3E3E3E"/>
                </a:solidFill>
                <a:latin typeface="Calibri"/>
                <a:cs typeface="Calibri"/>
              </a:rPr>
              <a:t>child’s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best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interests,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because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being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a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child.</a:t>
            </a:r>
            <a:endParaRPr sz="2400">
              <a:latin typeface="Calibri"/>
              <a:cs typeface="Calibri"/>
            </a:endParaRPr>
          </a:p>
          <a:p>
            <a:pPr marL="495300" marR="375285" indent="-457200">
              <a:lnSpc>
                <a:spcPts val="2590"/>
              </a:lnSpc>
              <a:spcBef>
                <a:spcPts val="1005"/>
              </a:spcBef>
              <a:buClr>
                <a:srgbClr val="003366"/>
              </a:buClr>
              <a:buAutoNum type="arabicParenBoth"/>
              <a:tabLst>
                <a:tab pos="4959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born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Queensland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a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name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registered,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as 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having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been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born,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under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 law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State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as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soon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as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practicable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after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being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born.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38100" marR="299720">
              <a:lnSpc>
                <a:spcPts val="2590"/>
              </a:lnSpc>
              <a:spcBef>
                <a:spcPts val="1664"/>
              </a:spcBef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This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has been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relied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upon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help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keep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families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intact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appropriate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support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prevent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forced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removal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children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from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parents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disabilities.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370" y="866694"/>
            <a:ext cx="799719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5">
                <a:solidFill>
                  <a:srgbClr val="3E3E3E"/>
                </a:solidFill>
              </a:rPr>
              <a:t>Protection </a:t>
            </a:r>
            <a:r>
              <a:rPr dirty="0" sz="4400" spc="-5">
                <a:solidFill>
                  <a:srgbClr val="3E3E3E"/>
                </a:solidFill>
              </a:rPr>
              <a:t>of</a:t>
            </a:r>
            <a:r>
              <a:rPr dirty="0" sz="4400" spc="-15">
                <a:solidFill>
                  <a:srgbClr val="3E3E3E"/>
                </a:solidFill>
              </a:rPr>
              <a:t> families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and</a:t>
            </a:r>
            <a:r>
              <a:rPr dirty="0" sz="4400" spc="5">
                <a:solidFill>
                  <a:srgbClr val="3E3E3E"/>
                </a:solidFill>
              </a:rPr>
              <a:t> </a:t>
            </a:r>
            <a:r>
              <a:rPr dirty="0" sz="4400" spc="-15">
                <a:solidFill>
                  <a:srgbClr val="3E3E3E"/>
                </a:solidFill>
              </a:rPr>
              <a:t>children</a:t>
            </a:r>
            <a:endParaRPr sz="4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937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625"/>
              </a:spcBef>
              <a:buClr>
                <a:srgbClr val="003366"/>
              </a:buClr>
              <a:buFont typeface="Calibri"/>
              <a:buAutoNum type="arabicParenBoth"/>
              <a:tabLst>
                <a:tab pos="469265" algn="l"/>
                <a:tab pos="469900" algn="l"/>
              </a:tabLst>
            </a:pPr>
            <a:r>
              <a:rPr dirty="0" spc="-10"/>
              <a:t>E</a:t>
            </a:r>
            <a:r>
              <a:rPr dirty="0" spc="-10"/>
              <a:t>very</a:t>
            </a:r>
            <a:r>
              <a:rPr dirty="0" spc="5"/>
              <a:t> </a:t>
            </a:r>
            <a:r>
              <a:rPr dirty="0" spc="-5"/>
              <a:t>person</a:t>
            </a:r>
            <a:r>
              <a:rPr dirty="0" spc="-15"/>
              <a:t> </a:t>
            </a:r>
            <a:r>
              <a:rPr dirty="0"/>
              <a:t>has</a:t>
            </a:r>
            <a:r>
              <a:rPr dirty="0" spc="-10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 spc="-5"/>
              <a:t>right</a:t>
            </a:r>
            <a:r>
              <a:rPr dirty="0" spc="-10"/>
              <a:t> to</a:t>
            </a:r>
            <a:r>
              <a:rPr dirty="0" spc="-5"/>
              <a:t> </a:t>
            </a:r>
            <a:r>
              <a:rPr dirty="0"/>
              <a:t>liberty</a:t>
            </a:r>
            <a:r>
              <a:rPr dirty="0" spc="5"/>
              <a:t> </a:t>
            </a:r>
            <a:r>
              <a:rPr dirty="0" spc="-5"/>
              <a:t>and </a:t>
            </a:r>
            <a:r>
              <a:rPr dirty="0" spc="-10"/>
              <a:t>security.</a:t>
            </a:r>
          </a:p>
          <a:p>
            <a:pPr marL="469900" indent="-457200">
              <a:lnSpc>
                <a:spcPct val="100000"/>
              </a:lnSpc>
              <a:spcBef>
                <a:spcPts val="530"/>
              </a:spcBef>
              <a:buClr>
                <a:srgbClr val="003366"/>
              </a:buClr>
              <a:buAutoNum type="arabicParenBoth"/>
              <a:tabLst>
                <a:tab pos="469265" algn="l"/>
                <a:tab pos="469900" algn="l"/>
              </a:tabLst>
            </a:pPr>
            <a:r>
              <a:rPr dirty="0"/>
              <a:t>A </a:t>
            </a:r>
            <a:r>
              <a:rPr dirty="0" spc="-5"/>
              <a:t>person </a:t>
            </a:r>
            <a:r>
              <a:rPr dirty="0" spc="-10"/>
              <a:t>must </a:t>
            </a:r>
            <a:r>
              <a:rPr dirty="0" spc="-5"/>
              <a:t>not</a:t>
            </a:r>
            <a:r>
              <a:rPr dirty="0"/>
              <a:t> be</a:t>
            </a:r>
            <a:r>
              <a:rPr dirty="0" spc="-5"/>
              <a:t> subjected</a:t>
            </a:r>
            <a:r>
              <a:rPr dirty="0"/>
              <a:t> </a:t>
            </a:r>
            <a:r>
              <a:rPr dirty="0" spc="-10"/>
              <a:t>to</a:t>
            </a:r>
            <a:r>
              <a:rPr dirty="0" spc="-5"/>
              <a:t> arbitrary arrest</a:t>
            </a:r>
            <a:r>
              <a:rPr dirty="0" spc="10"/>
              <a:t> </a:t>
            </a:r>
            <a:r>
              <a:rPr dirty="0" spc="-5"/>
              <a:t>or</a:t>
            </a:r>
            <a:r>
              <a:rPr dirty="0"/>
              <a:t> </a:t>
            </a:r>
            <a:r>
              <a:rPr dirty="0" spc="-5"/>
              <a:t>detention.</a:t>
            </a:r>
          </a:p>
          <a:p>
            <a:pPr marL="469900" indent="-457200">
              <a:lnSpc>
                <a:spcPct val="100000"/>
              </a:lnSpc>
              <a:spcBef>
                <a:spcPts val="535"/>
              </a:spcBef>
              <a:buClr>
                <a:srgbClr val="003366"/>
              </a:buClr>
              <a:buAutoNum type="arabicParenBoth"/>
              <a:tabLst>
                <a:tab pos="469265" algn="l"/>
                <a:tab pos="469900" algn="l"/>
              </a:tabLst>
            </a:pPr>
            <a:r>
              <a:rPr dirty="0"/>
              <a:t>A</a:t>
            </a:r>
            <a:r>
              <a:rPr dirty="0" spc="5"/>
              <a:t> </a:t>
            </a:r>
            <a:r>
              <a:rPr dirty="0" spc="-5"/>
              <a:t>person </a:t>
            </a:r>
            <a:r>
              <a:rPr dirty="0" spc="-10"/>
              <a:t>must</a:t>
            </a:r>
            <a:r>
              <a:rPr dirty="0" spc="-5"/>
              <a:t> not</a:t>
            </a:r>
            <a:r>
              <a:rPr dirty="0" spc="5"/>
              <a:t> </a:t>
            </a:r>
            <a:r>
              <a:rPr dirty="0"/>
              <a:t>be deprived </a:t>
            </a:r>
            <a:r>
              <a:rPr dirty="0" spc="-5"/>
              <a:t>of </a:t>
            </a:r>
            <a:r>
              <a:rPr dirty="0"/>
              <a:t>the</a:t>
            </a:r>
            <a:r>
              <a:rPr dirty="0" spc="5"/>
              <a:t> </a:t>
            </a:r>
            <a:r>
              <a:rPr dirty="0" spc="-15"/>
              <a:t>person’s</a:t>
            </a:r>
            <a:r>
              <a:rPr dirty="0" spc="-5"/>
              <a:t> </a:t>
            </a:r>
            <a:r>
              <a:rPr dirty="0"/>
              <a:t>liberty </a:t>
            </a:r>
            <a:r>
              <a:rPr dirty="0" spc="-15"/>
              <a:t>except</a:t>
            </a:r>
            <a:r>
              <a:rPr dirty="0" spc="-5"/>
              <a:t> on</a:t>
            </a:r>
            <a:r>
              <a:rPr dirty="0" spc="5"/>
              <a:t> </a:t>
            </a:r>
            <a:r>
              <a:rPr dirty="0" spc="-5"/>
              <a:t>grounds,</a:t>
            </a:r>
            <a:r>
              <a:rPr dirty="0" spc="-10"/>
              <a:t> </a:t>
            </a:r>
            <a:r>
              <a:rPr dirty="0"/>
              <a:t>and in </a:t>
            </a:r>
            <a:r>
              <a:rPr dirty="0" spc="-10"/>
              <a:t>accordance</a:t>
            </a:r>
            <a:r>
              <a:rPr dirty="0"/>
              <a:t> </a:t>
            </a:r>
            <a:r>
              <a:rPr dirty="0" spc="-5"/>
              <a:t>with procedures, established</a:t>
            </a:r>
            <a:r>
              <a:rPr dirty="0"/>
              <a:t> </a:t>
            </a:r>
            <a:r>
              <a:rPr dirty="0" spc="-5"/>
              <a:t>by </a:t>
            </a:r>
            <a:r>
              <a:rPr dirty="0" spc="-20"/>
              <a:t>law.</a:t>
            </a:r>
          </a:p>
          <a:p>
            <a:pPr marL="469900" marR="5080" indent="-457200">
              <a:lnSpc>
                <a:spcPct val="70000"/>
              </a:lnSpc>
              <a:spcBef>
                <a:spcPts val="1000"/>
              </a:spcBef>
              <a:buClr>
                <a:srgbClr val="003366"/>
              </a:buClr>
              <a:buAutoNum type="arabicParenBoth"/>
              <a:tabLst>
                <a:tab pos="469265" algn="l"/>
                <a:tab pos="469900" algn="l"/>
              </a:tabLst>
            </a:pPr>
            <a:r>
              <a:rPr dirty="0"/>
              <a:t>A</a:t>
            </a:r>
            <a:r>
              <a:rPr dirty="0" spc="5"/>
              <a:t> </a:t>
            </a:r>
            <a:r>
              <a:rPr dirty="0" spc="-5"/>
              <a:t>person who</a:t>
            </a:r>
            <a:r>
              <a:rPr dirty="0" spc="-15"/>
              <a:t> </a:t>
            </a:r>
            <a:r>
              <a:rPr dirty="0"/>
              <a:t>is </a:t>
            </a:r>
            <a:r>
              <a:rPr dirty="0" spc="-5"/>
              <a:t>arrested</a:t>
            </a:r>
            <a:r>
              <a:rPr dirty="0"/>
              <a:t> </a:t>
            </a:r>
            <a:r>
              <a:rPr dirty="0" spc="-5"/>
              <a:t>or</a:t>
            </a:r>
            <a:r>
              <a:rPr dirty="0" spc="5"/>
              <a:t> </a:t>
            </a:r>
            <a:r>
              <a:rPr dirty="0" spc="-5"/>
              <a:t>detained</a:t>
            </a:r>
            <a:r>
              <a:rPr dirty="0"/>
              <a:t> </a:t>
            </a:r>
            <a:r>
              <a:rPr dirty="0" spc="-10"/>
              <a:t>must</a:t>
            </a:r>
            <a:r>
              <a:rPr dirty="0" spc="-5"/>
              <a:t> </a:t>
            </a:r>
            <a:r>
              <a:rPr dirty="0"/>
              <a:t>be</a:t>
            </a:r>
            <a:r>
              <a:rPr dirty="0" spc="5"/>
              <a:t> </a:t>
            </a:r>
            <a:r>
              <a:rPr dirty="0" spc="-5"/>
              <a:t>informed </a:t>
            </a:r>
            <a:r>
              <a:rPr dirty="0"/>
              <a:t>at the</a:t>
            </a:r>
            <a:r>
              <a:rPr dirty="0" spc="5"/>
              <a:t> </a:t>
            </a:r>
            <a:r>
              <a:rPr dirty="0"/>
              <a:t>time</a:t>
            </a:r>
            <a:r>
              <a:rPr dirty="0" spc="5"/>
              <a:t> </a:t>
            </a:r>
            <a:r>
              <a:rPr dirty="0" spc="-5"/>
              <a:t>of</a:t>
            </a:r>
            <a:r>
              <a:rPr dirty="0" spc="10"/>
              <a:t> </a:t>
            </a:r>
            <a:r>
              <a:rPr dirty="0" spc="-5"/>
              <a:t>arrest</a:t>
            </a:r>
            <a:r>
              <a:rPr dirty="0" spc="5"/>
              <a:t> </a:t>
            </a:r>
            <a:r>
              <a:rPr dirty="0" spc="-5"/>
              <a:t>or</a:t>
            </a:r>
            <a:r>
              <a:rPr dirty="0" spc="10"/>
              <a:t> </a:t>
            </a:r>
            <a:r>
              <a:rPr dirty="0" spc="-5"/>
              <a:t>detention</a:t>
            </a:r>
            <a:r>
              <a:rPr dirty="0"/>
              <a:t> </a:t>
            </a:r>
            <a:r>
              <a:rPr dirty="0" spc="-5"/>
              <a:t>of </a:t>
            </a:r>
            <a:r>
              <a:rPr dirty="0"/>
              <a:t>the </a:t>
            </a:r>
            <a:r>
              <a:rPr dirty="0" spc="-5"/>
              <a:t>reason </a:t>
            </a:r>
            <a:r>
              <a:rPr dirty="0" spc="-10"/>
              <a:t>for</a:t>
            </a:r>
            <a:r>
              <a:rPr dirty="0" spc="20"/>
              <a:t> </a:t>
            </a:r>
            <a:r>
              <a:rPr dirty="0"/>
              <a:t>the </a:t>
            </a:r>
            <a:r>
              <a:rPr dirty="0" spc="-5"/>
              <a:t>arrest</a:t>
            </a:r>
            <a:r>
              <a:rPr dirty="0" spc="5"/>
              <a:t> </a:t>
            </a:r>
            <a:r>
              <a:rPr dirty="0" spc="-5"/>
              <a:t>or</a:t>
            </a:r>
            <a:r>
              <a:rPr dirty="0" spc="10"/>
              <a:t> </a:t>
            </a:r>
            <a:r>
              <a:rPr dirty="0" spc="-5"/>
              <a:t>detention</a:t>
            </a:r>
            <a:r>
              <a:rPr dirty="0"/>
              <a:t> </a:t>
            </a:r>
            <a:r>
              <a:rPr dirty="0" spc="-5"/>
              <a:t>and </a:t>
            </a:r>
            <a:r>
              <a:rPr dirty="0" spc="-10"/>
              <a:t>must</a:t>
            </a:r>
            <a:r>
              <a:rPr dirty="0"/>
              <a:t> be</a:t>
            </a:r>
            <a:r>
              <a:rPr dirty="0" spc="-10"/>
              <a:t> </a:t>
            </a:r>
            <a:r>
              <a:rPr dirty="0" spc="-5"/>
              <a:t>promptly </a:t>
            </a:r>
            <a:r>
              <a:rPr dirty="0" spc="-280"/>
              <a:t> </a:t>
            </a:r>
            <a:r>
              <a:rPr dirty="0" spc="-5" i="1"/>
              <a:t>informed</a:t>
            </a:r>
            <a:r>
              <a:rPr dirty="0" spc="-10" i="1"/>
              <a:t> </a:t>
            </a:r>
            <a:r>
              <a:rPr dirty="0" spc="-5" i="1"/>
              <a:t>about</a:t>
            </a:r>
            <a:r>
              <a:rPr dirty="0" spc="-10" i="1"/>
              <a:t> any </a:t>
            </a:r>
            <a:r>
              <a:rPr dirty="0" spc="-5" i="1"/>
              <a:t>proceedings</a:t>
            </a:r>
            <a:r>
              <a:rPr dirty="0" spc="-15" i="1"/>
              <a:t> </a:t>
            </a:r>
            <a:r>
              <a:rPr dirty="0" spc="-10" i="1"/>
              <a:t>to</a:t>
            </a:r>
            <a:r>
              <a:rPr dirty="0" spc="-5" i="1"/>
              <a:t> </a:t>
            </a:r>
            <a:r>
              <a:rPr dirty="0" i="1"/>
              <a:t>be </a:t>
            </a:r>
            <a:r>
              <a:rPr dirty="0" spc="-5" i="1"/>
              <a:t>brought</a:t>
            </a:r>
            <a:r>
              <a:rPr dirty="0" spc="-10" i="1"/>
              <a:t> against</a:t>
            </a:r>
            <a:r>
              <a:rPr dirty="0" spc="-15" i="1"/>
              <a:t> </a:t>
            </a:r>
            <a:r>
              <a:rPr dirty="0" i="1"/>
              <a:t>the </a:t>
            </a:r>
            <a:r>
              <a:rPr dirty="0" spc="-5" i="1"/>
              <a:t>person.</a:t>
            </a:r>
          </a:p>
          <a:p>
            <a:pPr marL="469900" indent="-457200">
              <a:lnSpc>
                <a:spcPct val="100000"/>
              </a:lnSpc>
              <a:spcBef>
                <a:spcPts val="530"/>
              </a:spcBef>
              <a:buClr>
                <a:srgbClr val="003366"/>
              </a:buClr>
              <a:buAutoNum type="arabicParenBoth"/>
              <a:tabLst>
                <a:tab pos="469265" algn="l"/>
                <a:tab pos="469900" algn="l"/>
              </a:tabLst>
            </a:pPr>
            <a:r>
              <a:rPr dirty="0"/>
              <a:t>A </a:t>
            </a:r>
            <a:r>
              <a:rPr dirty="0" spc="-5"/>
              <a:t>person</a:t>
            </a:r>
            <a:r>
              <a:rPr dirty="0" spc="-10"/>
              <a:t> </a:t>
            </a:r>
            <a:r>
              <a:rPr dirty="0" spc="-5"/>
              <a:t>who</a:t>
            </a:r>
            <a:r>
              <a:rPr dirty="0" spc="-15"/>
              <a:t> </a:t>
            </a:r>
            <a:r>
              <a:rPr dirty="0"/>
              <a:t>is </a:t>
            </a:r>
            <a:r>
              <a:rPr dirty="0" spc="-5"/>
              <a:t>arrested or</a:t>
            </a:r>
            <a:r>
              <a:rPr dirty="0"/>
              <a:t> </a:t>
            </a:r>
            <a:r>
              <a:rPr dirty="0" spc="-5"/>
              <a:t>detained on</a:t>
            </a:r>
            <a:r>
              <a:rPr dirty="0"/>
              <a:t> a</a:t>
            </a:r>
            <a:r>
              <a:rPr dirty="0" spc="-5"/>
              <a:t> criminal</a:t>
            </a:r>
            <a:r>
              <a:rPr dirty="0" spc="-15"/>
              <a:t> </a:t>
            </a:r>
            <a:r>
              <a:rPr dirty="0" spc="-5"/>
              <a:t>charge—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5918" y="3098079"/>
            <a:ext cx="180340" cy="56769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(a)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(b)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i="1">
                <a:solidFill>
                  <a:srgbClr val="003366"/>
                </a:solidFill>
                <a:latin typeface="Calibri"/>
                <a:cs typeface="Calibri"/>
              </a:rPr>
              <a:t>(c)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3118" y="3098079"/>
            <a:ext cx="3837940" cy="56769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must be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promptly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brought</a:t>
            </a:r>
            <a:r>
              <a:rPr dirty="0" sz="11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before a court;</a:t>
            </a:r>
            <a:r>
              <a:rPr dirty="0" sz="11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7700"/>
              </a:lnSpc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has the right to be brought to trial without unreasonable delay; 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1100" spc="-23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must be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released</a:t>
            </a:r>
            <a:r>
              <a:rPr dirty="0" sz="11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if paragraph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(a)</a:t>
            </a:r>
            <a:r>
              <a:rPr dirty="0" sz="11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(b)</a:t>
            </a:r>
            <a:r>
              <a:rPr dirty="0" sz="11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11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11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complied</a:t>
            </a:r>
            <a:r>
              <a:rPr dirty="0" sz="11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with.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118" y="3707222"/>
            <a:ext cx="962596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1300" i="1">
                <a:solidFill>
                  <a:srgbClr val="003366"/>
                </a:solidFill>
                <a:latin typeface="Calibri"/>
                <a:cs typeface="Calibri"/>
              </a:rPr>
              <a:t>(6)	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awaiting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trial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must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be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automatically detained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dirty="0" sz="1300" spc="-20" i="1">
                <a:solidFill>
                  <a:srgbClr val="3E3E3E"/>
                </a:solidFill>
                <a:latin typeface="Calibri"/>
                <a:cs typeface="Calibri"/>
              </a:rPr>
              <a:t>custody,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but the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release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may be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subject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guarantees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appear—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5918" y="3905037"/>
            <a:ext cx="180340" cy="56896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(a)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(b)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i="1">
                <a:solidFill>
                  <a:srgbClr val="003366"/>
                </a:solidFill>
                <a:latin typeface="Calibri"/>
                <a:cs typeface="Calibri"/>
              </a:rPr>
              <a:t>(c)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3118" y="3905037"/>
            <a:ext cx="2795905" cy="56896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11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trial;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7700"/>
              </a:lnSpc>
              <a:spcBef>
                <a:spcPts val="10"/>
              </a:spcBef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at any other stage of the judicial proceeding; 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1100" spc="-23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if appropriate,</a:t>
            </a:r>
            <a:r>
              <a:rPr dirty="0" sz="11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for execution</a:t>
            </a:r>
            <a:r>
              <a:rPr dirty="0" sz="11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judgment.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0118" y="4515704"/>
            <a:ext cx="10917555" cy="362585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469265" marR="5080" indent="-457200">
              <a:lnSpc>
                <a:spcPct val="70000"/>
              </a:lnSpc>
              <a:spcBef>
                <a:spcPts val="570"/>
              </a:spcBef>
              <a:tabLst>
                <a:tab pos="469265" algn="l"/>
              </a:tabLst>
            </a:pPr>
            <a:r>
              <a:rPr dirty="0" sz="1300" i="1">
                <a:solidFill>
                  <a:srgbClr val="003366"/>
                </a:solidFill>
                <a:latin typeface="Calibri"/>
                <a:cs typeface="Calibri"/>
              </a:rPr>
              <a:t>(7)	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deprived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liberty</a:t>
            </a:r>
            <a:r>
              <a:rPr dirty="0" sz="13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by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arrest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13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detention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entitled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3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apply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court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13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declaration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order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regarding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lawfulness of</a:t>
            </a:r>
            <a:r>
              <a:rPr dirty="0" sz="13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detention,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court must—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5918" y="4852965"/>
            <a:ext cx="180340" cy="3867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(a)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 i="1">
                <a:solidFill>
                  <a:srgbClr val="003366"/>
                </a:solidFill>
                <a:latin typeface="Calibri"/>
                <a:cs typeface="Calibri"/>
              </a:rPr>
              <a:t>(b)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3118" y="4852965"/>
            <a:ext cx="3745865" cy="3867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make a decision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without</a:t>
            </a:r>
            <a:r>
              <a:rPr dirty="0" sz="11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delay;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order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release of the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if it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finds the</a:t>
            </a:r>
            <a:r>
              <a:rPr dirty="0" sz="11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detention</a:t>
            </a:r>
            <a:r>
              <a:rPr dirty="0" sz="11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100" spc="-5" i="1">
                <a:solidFill>
                  <a:srgbClr val="3E3E3E"/>
                </a:solidFill>
                <a:latin typeface="Calibri"/>
                <a:cs typeface="Calibri"/>
              </a:rPr>
              <a:t>is unlawful.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818" y="5214001"/>
            <a:ext cx="7590790" cy="82296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30"/>
              </a:spcBef>
              <a:tabLst>
                <a:tab pos="456565" algn="l"/>
              </a:tabLst>
            </a:pPr>
            <a:r>
              <a:rPr dirty="0" sz="1300" i="1">
                <a:solidFill>
                  <a:srgbClr val="003366"/>
                </a:solidFill>
                <a:latin typeface="Calibri"/>
                <a:cs typeface="Calibri"/>
              </a:rPr>
              <a:t>(8)	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must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not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imprisoned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only because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inability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perform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13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contractual obligation.</a:t>
            </a:r>
            <a:endParaRPr sz="13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535"/>
              </a:spcBef>
              <a:buClr>
                <a:srgbClr val="003366"/>
              </a:buClr>
              <a:buFont typeface="Wingdings"/>
              <a:buChar char=""/>
              <a:tabLst>
                <a:tab pos="342265" algn="l"/>
                <a:tab pos="342900" algn="l"/>
              </a:tabLst>
            </a:pP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MH6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v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Mental</a:t>
            </a:r>
            <a:r>
              <a:rPr dirty="0" sz="13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Health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Review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Board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(General)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3E3E3E"/>
                </a:solidFill>
                <a:latin typeface="Calibri"/>
                <a:cs typeface="Calibri"/>
              </a:rPr>
              <a:t>[2008]</a:t>
            </a:r>
            <a:r>
              <a:rPr dirty="0" sz="13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30">
                <a:solidFill>
                  <a:srgbClr val="3E3E3E"/>
                </a:solidFill>
                <a:latin typeface="Calibri"/>
                <a:cs typeface="Calibri"/>
              </a:rPr>
              <a:t>VCAT</a:t>
            </a:r>
            <a:r>
              <a:rPr dirty="0" sz="13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3E3E3E"/>
                </a:solidFill>
                <a:latin typeface="Calibri"/>
                <a:cs typeface="Calibri"/>
              </a:rPr>
              <a:t>84</a:t>
            </a:r>
            <a:endParaRPr sz="1300">
              <a:latin typeface="Calibri"/>
              <a:cs typeface="Calibri"/>
            </a:endParaRPr>
          </a:p>
          <a:p>
            <a:pPr marL="342265" indent="-342265">
              <a:lnSpc>
                <a:spcPct val="100000"/>
              </a:lnSpc>
              <a:spcBef>
                <a:spcPts val="530"/>
              </a:spcBef>
              <a:buClr>
                <a:srgbClr val="003366"/>
              </a:buClr>
              <a:buFont typeface="Wingdings"/>
              <a:buChar char=""/>
              <a:tabLst>
                <a:tab pos="342265" algn="l"/>
                <a:tab pos="342900" algn="l"/>
              </a:tabLst>
            </a:pP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KB and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others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Mental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Health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Review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Tribunal</a:t>
            </a:r>
            <a:r>
              <a:rPr dirty="0" sz="13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Secretary of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State</a:t>
            </a:r>
            <a:r>
              <a:rPr dirty="0" sz="13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13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3E3E3E"/>
                </a:solidFill>
                <a:latin typeface="Calibri"/>
                <a:cs typeface="Calibri"/>
              </a:rPr>
              <a:t>Health</a:t>
            </a:r>
            <a:r>
              <a:rPr dirty="0" sz="13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3E3E3E"/>
                </a:solidFill>
                <a:latin typeface="Calibri"/>
                <a:cs typeface="Calibri"/>
              </a:rPr>
              <a:t>[2002]</a:t>
            </a:r>
            <a:r>
              <a:rPr dirty="0" sz="13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 spc="-5">
                <a:solidFill>
                  <a:srgbClr val="3E3E3E"/>
                </a:solidFill>
                <a:latin typeface="Calibri"/>
                <a:cs typeface="Calibri"/>
              </a:rPr>
              <a:t>EWHC</a:t>
            </a:r>
            <a:r>
              <a:rPr dirty="0" sz="13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3E3E3E"/>
                </a:solidFill>
                <a:latin typeface="Calibri"/>
                <a:cs typeface="Calibri"/>
              </a:rPr>
              <a:t>639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5876" y="1317542"/>
            <a:ext cx="16967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29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876808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5">
                <a:solidFill>
                  <a:srgbClr val="3E3E3E"/>
                </a:solidFill>
              </a:rPr>
              <a:t> liberty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and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security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of</a:t>
            </a:r>
            <a:r>
              <a:rPr dirty="0" sz="4400" spc="-15">
                <a:solidFill>
                  <a:srgbClr val="3E3E3E"/>
                </a:solidFill>
              </a:rPr>
              <a:t> person</a:t>
            </a:r>
            <a:endParaRPr sz="4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083" y="1781182"/>
            <a:ext cx="10922635" cy="4065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23975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30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00">
              <a:latin typeface="Calibri"/>
              <a:cs typeface="Calibri"/>
            </a:endParaRPr>
          </a:p>
          <a:p>
            <a:pPr marL="469900" marR="779145" indent="-457200">
              <a:lnSpc>
                <a:spcPts val="2380"/>
              </a:lnSpc>
              <a:buClr>
                <a:srgbClr val="003366"/>
              </a:buClr>
              <a:buAutoNum type="arabicParenBoth"/>
              <a:tabLst>
                <a:tab pos="469265" algn="l"/>
                <a:tab pos="470534" algn="l"/>
              </a:tabLst>
            </a:pP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All persons deprived of liberty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must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treated with humanity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with respect 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for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200" spc="-484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inherent</a:t>
            </a:r>
            <a:r>
              <a:rPr dirty="0" sz="22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dignity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person.</a:t>
            </a:r>
            <a:endParaRPr sz="2200">
              <a:latin typeface="Calibri"/>
              <a:cs typeface="Calibri"/>
            </a:endParaRPr>
          </a:p>
          <a:p>
            <a:pPr marL="469900" marR="45085" indent="-457200">
              <a:lnSpc>
                <a:spcPts val="2380"/>
              </a:lnSpc>
              <a:spcBef>
                <a:spcPts val="994"/>
              </a:spcBef>
              <a:buClr>
                <a:srgbClr val="003366"/>
              </a:buClr>
              <a:buAutoNum type="arabicParenBoth"/>
              <a:tabLst>
                <a:tab pos="469265" algn="l"/>
                <a:tab pos="470534" algn="l"/>
              </a:tabLst>
            </a:pP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An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accused</a:t>
            </a:r>
            <a:r>
              <a:rPr dirty="0" sz="22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who is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detained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2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detained</a:t>
            </a:r>
            <a:r>
              <a:rPr dirty="0" sz="22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without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charge</a:t>
            </a:r>
            <a:r>
              <a:rPr dirty="0" sz="22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must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segregated </a:t>
            </a:r>
            <a:r>
              <a:rPr dirty="0" sz="2200" spc="-484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from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persons</a:t>
            </a:r>
            <a:r>
              <a:rPr dirty="0" sz="2200" spc="-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who have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been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convicted</a:t>
            </a:r>
            <a:r>
              <a:rPr dirty="0" sz="2200" spc="-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2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offences,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unless</a:t>
            </a:r>
            <a:r>
              <a:rPr dirty="0" sz="2200" spc="-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reasonably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necessary.</a:t>
            </a:r>
            <a:endParaRPr sz="2200">
              <a:latin typeface="Calibri"/>
              <a:cs typeface="Calibri"/>
            </a:endParaRPr>
          </a:p>
          <a:p>
            <a:pPr marL="469900" marR="5080" indent="-457200">
              <a:lnSpc>
                <a:spcPts val="2380"/>
              </a:lnSpc>
              <a:spcBef>
                <a:spcPts val="994"/>
              </a:spcBef>
              <a:buClr>
                <a:srgbClr val="003366"/>
              </a:buClr>
              <a:buAutoNum type="arabicParenBoth"/>
              <a:tabLst>
                <a:tab pos="469265" algn="l"/>
                <a:tab pos="470534" algn="l"/>
              </a:tabLst>
            </a:pP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An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accused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 who is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detained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or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person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detained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without charge 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must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treated in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200" spc="-484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way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2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appropriate</a:t>
            </a:r>
            <a:r>
              <a:rPr dirty="0" sz="22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2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 person</a:t>
            </a:r>
            <a:r>
              <a:rPr dirty="0" sz="2200" spc="-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who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i="1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2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 i="1">
                <a:solidFill>
                  <a:srgbClr val="3E3E3E"/>
                </a:solidFill>
                <a:latin typeface="Calibri"/>
                <a:cs typeface="Calibri"/>
              </a:rPr>
              <a:t>been</a:t>
            </a:r>
            <a:r>
              <a:rPr dirty="0" sz="22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 i="1">
                <a:solidFill>
                  <a:srgbClr val="3E3E3E"/>
                </a:solidFill>
                <a:latin typeface="Calibri"/>
                <a:cs typeface="Calibri"/>
              </a:rPr>
              <a:t>convicted.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12700" marR="455930">
              <a:lnSpc>
                <a:spcPts val="2380"/>
              </a:lnSpc>
              <a:spcBef>
                <a:spcPts val="1680"/>
              </a:spcBef>
            </a:pP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This right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3E3E3E"/>
                </a:solidFill>
                <a:latin typeface="Calibri"/>
                <a:cs typeface="Calibri"/>
              </a:rPr>
              <a:t>may</a:t>
            </a:r>
            <a:r>
              <a:rPr dirty="0" sz="22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 particularly 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relevant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2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persons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disability subject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2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practices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 such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as </a:t>
            </a:r>
            <a:r>
              <a:rPr dirty="0" sz="2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lengthy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solitary 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confinement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denied</a:t>
            </a:r>
            <a:r>
              <a:rPr dirty="0" sz="2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3E3E3E"/>
                </a:solidFill>
                <a:latin typeface="Calibri"/>
                <a:cs typeface="Calibri"/>
              </a:rPr>
              <a:t>adequate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 supports</a:t>
            </a:r>
            <a:r>
              <a:rPr dirty="0" sz="22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services</a:t>
            </a:r>
            <a:r>
              <a:rPr dirty="0" sz="22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5">
                <a:solidFill>
                  <a:srgbClr val="3E3E3E"/>
                </a:solidFill>
                <a:latin typeface="Calibri"/>
                <a:cs typeface="Calibri"/>
              </a:rPr>
              <a:t>while</a:t>
            </a:r>
            <a:r>
              <a:rPr dirty="0" sz="22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200" spc="-15">
                <a:solidFill>
                  <a:srgbClr val="3E3E3E"/>
                </a:solidFill>
                <a:latin typeface="Calibri"/>
                <a:cs typeface="Calibri"/>
              </a:rPr>
              <a:t>incarcerated.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3004" y="828057"/>
            <a:ext cx="1031621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solidFill>
                  <a:srgbClr val="3E3E3E"/>
                </a:solidFill>
              </a:rPr>
              <a:t>Humane</a:t>
            </a:r>
            <a:r>
              <a:rPr dirty="0" sz="4400" spc="10">
                <a:solidFill>
                  <a:srgbClr val="3E3E3E"/>
                </a:solidFill>
              </a:rPr>
              <a:t> </a:t>
            </a:r>
            <a:r>
              <a:rPr dirty="0" sz="4400" spc="-20">
                <a:solidFill>
                  <a:srgbClr val="3E3E3E"/>
                </a:solidFill>
              </a:rPr>
              <a:t>treatment</a:t>
            </a:r>
            <a:r>
              <a:rPr dirty="0" sz="4400" spc="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when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15">
                <a:solidFill>
                  <a:srgbClr val="3E3E3E"/>
                </a:solidFill>
              </a:rPr>
              <a:t>deprived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of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liberty</a:t>
            </a:r>
            <a:endParaRPr sz="4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813" y="1368741"/>
            <a:ext cx="11069320" cy="4693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8575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31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150">
              <a:latin typeface="Calibri"/>
              <a:cs typeface="Calibri"/>
            </a:endParaRPr>
          </a:p>
          <a:p>
            <a:pPr marL="469900" marR="5080" indent="-457200">
              <a:lnSpc>
                <a:spcPct val="80000"/>
              </a:lnSpc>
              <a:spcBef>
                <a:spcPts val="5"/>
              </a:spcBef>
              <a:buClr>
                <a:srgbClr val="003366"/>
              </a:buClr>
              <a:buAutoNum type="arabicParenBoth"/>
              <a:tabLst>
                <a:tab pos="470534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charged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criminal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offence</a:t>
            </a:r>
            <a:r>
              <a:rPr dirty="0" sz="24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party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civil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proceeding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have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charge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proceeding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decided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by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a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competent, independent</a:t>
            </a:r>
            <a:r>
              <a:rPr dirty="0" sz="24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impartial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court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tribunal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after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fair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and public hearing.</a:t>
            </a:r>
            <a:endParaRPr sz="2400">
              <a:latin typeface="Calibri"/>
              <a:cs typeface="Calibri"/>
            </a:endParaRPr>
          </a:p>
          <a:p>
            <a:pPr marL="469900" marR="81280" indent="-457200">
              <a:lnSpc>
                <a:spcPct val="80000"/>
              </a:lnSpc>
              <a:spcBef>
                <a:spcPts val="1000"/>
              </a:spcBef>
              <a:buClr>
                <a:srgbClr val="003366"/>
              </a:buClr>
              <a:buAutoNum type="arabicParenBoth"/>
              <a:tabLst>
                <a:tab pos="470534" algn="l"/>
              </a:tabLst>
            </a:pPr>
            <a:r>
              <a:rPr dirty="0" sz="2400" spc="-40">
                <a:solidFill>
                  <a:srgbClr val="3E3E3E"/>
                </a:solidFill>
                <a:latin typeface="Calibri"/>
                <a:cs typeface="Calibri"/>
              </a:rPr>
              <a:t>However,</a:t>
            </a:r>
            <a:r>
              <a:rPr dirty="0" sz="24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court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or tribunal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may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exclude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members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media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organisations,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other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persons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general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public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from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all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part of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hearing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public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interest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interests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justice.</a:t>
            </a:r>
            <a:endParaRPr sz="2400">
              <a:latin typeface="Calibri"/>
              <a:cs typeface="Calibri"/>
            </a:endParaRPr>
          </a:p>
          <a:p>
            <a:pPr marL="469900" marR="868680" indent="-457200">
              <a:lnSpc>
                <a:spcPts val="2300"/>
              </a:lnSpc>
              <a:spcBef>
                <a:spcPts val="980"/>
              </a:spcBef>
              <a:buClr>
                <a:srgbClr val="003366"/>
              </a:buClr>
              <a:buAutoNum type="arabicParenBoth"/>
              <a:tabLst>
                <a:tab pos="470534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All judgments or decisions made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by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court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 tribunal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a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proceeding must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be </a:t>
            </a:r>
            <a:r>
              <a:rPr dirty="0" sz="2400" spc="-5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publicly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available.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Matsoukatidou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2400" spc="-35" i="1">
                <a:solidFill>
                  <a:srgbClr val="3E3E3E"/>
                </a:solidFill>
                <a:latin typeface="Calibri"/>
                <a:cs typeface="Calibri"/>
              </a:rPr>
              <a:t>Yarra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Ranges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Council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[2017]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VSC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61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Chief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Psychiatrist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anor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[2011]</a:t>
            </a:r>
            <a:r>
              <a:rPr dirty="0" sz="2400" spc="-3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ACTSC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195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590613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a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20">
                <a:solidFill>
                  <a:srgbClr val="3E3E3E"/>
                </a:solidFill>
              </a:rPr>
              <a:t>fair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hearing</a:t>
            </a:r>
            <a:endParaRPr sz="4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4210" y="1652509"/>
            <a:ext cx="10746105" cy="3982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36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495300" marR="920750" indent="-457200">
              <a:lnSpc>
                <a:spcPts val="2590"/>
              </a:lnSpc>
              <a:spcBef>
                <a:spcPts val="1650"/>
              </a:spcBef>
              <a:buClr>
                <a:srgbClr val="003366"/>
              </a:buClr>
              <a:buAutoNum type="arabicParenBoth"/>
              <a:tabLst>
                <a:tab pos="4959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child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have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access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primary and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secondary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education </a:t>
            </a:r>
            <a:r>
              <a:rPr dirty="0" sz="2400" spc="-53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appropriate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5" i="1">
                <a:solidFill>
                  <a:srgbClr val="3E3E3E"/>
                </a:solidFill>
                <a:latin typeface="Calibri"/>
                <a:cs typeface="Calibri"/>
              </a:rPr>
              <a:t>child’s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needs.</a:t>
            </a:r>
            <a:endParaRPr sz="2400">
              <a:latin typeface="Calibri"/>
              <a:cs typeface="Calibri"/>
            </a:endParaRPr>
          </a:p>
          <a:p>
            <a:pPr marL="495300" marR="5080" indent="-457200">
              <a:lnSpc>
                <a:spcPts val="2590"/>
              </a:lnSpc>
              <a:spcBef>
                <a:spcPts val="1005"/>
              </a:spcBef>
              <a:buClr>
                <a:srgbClr val="003366"/>
              </a:buClr>
              <a:buAutoNum type="arabicParenBoth"/>
              <a:tabLst>
                <a:tab pos="495934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have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access,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based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on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abilities,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further </a:t>
            </a:r>
            <a:r>
              <a:rPr dirty="0" sz="2400" spc="-5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vocational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education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training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that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equally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accessible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all.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38100" marR="26670">
              <a:lnSpc>
                <a:spcPts val="2590"/>
              </a:lnSpc>
              <a:spcBef>
                <a:spcPts val="1664"/>
              </a:spcBef>
            </a:pP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Non-litigated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example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application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this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right: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this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has been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relied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upon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Victoria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to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help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students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disability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access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supports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they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need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remain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mainstream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schooling.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1489" y="789421"/>
            <a:ext cx="515112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2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25">
                <a:solidFill>
                  <a:srgbClr val="3E3E3E"/>
                </a:solidFill>
              </a:rPr>
              <a:t> to </a:t>
            </a:r>
            <a:r>
              <a:rPr dirty="0" sz="4400" spc="-15">
                <a:solidFill>
                  <a:srgbClr val="3E3E3E"/>
                </a:solidFill>
              </a:rPr>
              <a:t>education</a:t>
            </a:r>
            <a:endParaRPr sz="4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781440"/>
            <a:ext cx="10546715" cy="3980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794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ti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145">
                <a:solidFill>
                  <a:srgbClr val="3E3E3E"/>
                </a:solidFill>
                <a:latin typeface="Calibri"/>
                <a:cs typeface="Calibri"/>
              </a:rPr>
              <a:t>on	</a:t>
            </a:r>
            <a:r>
              <a:rPr dirty="0" sz="2400" spc="150">
                <a:solidFill>
                  <a:srgbClr val="3E3E3E"/>
                </a:solidFill>
                <a:latin typeface="Calibri"/>
                <a:cs typeface="Calibri"/>
              </a:rPr>
              <a:t>37</a:t>
            </a:r>
            <a:r>
              <a:rPr dirty="0" sz="2400" spc="-24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5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Clr>
                <a:srgbClr val="003366"/>
              </a:buClr>
              <a:buAutoNum type="arabicParenBoth"/>
              <a:tabLst>
                <a:tab pos="469900" algn="l"/>
              </a:tabLst>
            </a:pP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Every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has the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right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access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health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services</a:t>
            </a:r>
            <a:r>
              <a:rPr dirty="0" sz="2400" spc="2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without discrimination.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ts val="2590"/>
              </a:lnSpc>
              <a:spcBef>
                <a:spcPts val="1040"/>
              </a:spcBef>
              <a:buClr>
                <a:srgbClr val="003366"/>
              </a:buClr>
              <a:buAutoNum type="arabicParenBoth"/>
              <a:tabLst>
                <a:tab pos="469900" algn="l"/>
              </a:tabLst>
            </a:pP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must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be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refused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emergency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medical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treatment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immediately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necessary</a:t>
            </a:r>
            <a:r>
              <a:rPr dirty="0" sz="2400" spc="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save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life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prevent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serious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impairment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the</a:t>
            </a:r>
            <a:r>
              <a:rPr dirty="0" sz="2400" spc="-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person.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 marR="88900">
              <a:lnSpc>
                <a:spcPts val="2590"/>
              </a:lnSpc>
              <a:spcBef>
                <a:spcPts val="1670"/>
              </a:spcBef>
            </a:pP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Example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potential application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this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right: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challenge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denial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access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basic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healthcare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people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disability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detained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forensic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service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authorised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mental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health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service.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Castles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Secretary</a:t>
            </a:r>
            <a:r>
              <a:rPr dirty="0" sz="2400" spc="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Department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Justice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Others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(2010)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28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VR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141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802300"/>
            <a:ext cx="629856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The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</a:t>
            </a:r>
            <a:r>
              <a:rPr dirty="0" sz="4400" spc="-20">
                <a:solidFill>
                  <a:srgbClr val="3E3E3E"/>
                </a:solidFill>
              </a:rPr>
              <a:t>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5">
                <a:solidFill>
                  <a:srgbClr val="3E3E3E"/>
                </a:solidFill>
              </a:rPr>
              <a:t>health services</a:t>
            </a:r>
            <a:endParaRPr sz="4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278142"/>
            <a:ext cx="8950960" cy="3830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95855">
              <a:lnSpc>
                <a:spcPct val="121900"/>
              </a:lnSpc>
              <a:spcBef>
                <a:spcPts val="100"/>
              </a:spcBef>
              <a:tabLst>
                <a:tab pos="1383030" algn="l"/>
                <a:tab pos="2032000" algn="l"/>
                <a:tab pos="3613150" algn="l"/>
                <a:tab pos="4076700" algn="l"/>
                <a:tab pos="4526280" algn="l"/>
                <a:tab pos="5721985" algn="l"/>
              </a:tabLst>
            </a:pPr>
            <a:r>
              <a:rPr dirty="0" sz="2600" spc="250">
                <a:solidFill>
                  <a:srgbClr val="3E3E3E"/>
                </a:solidFill>
                <a:latin typeface="Calibri"/>
                <a:cs typeface="Calibri"/>
              </a:rPr>
              <a:t>Section	</a:t>
            </a:r>
            <a:r>
              <a:rPr dirty="0" sz="2600" spc="145">
                <a:solidFill>
                  <a:srgbClr val="3E3E3E"/>
                </a:solidFill>
                <a:latin typeface="Calibri"/>
                <a:cs typeface="Calibri"/>
              </a:rPr>
              <a:t>18</a:t>
            </a:r>
            <a:r>
              <a:rPr dirty="0" sz="2600" spc="-29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:	</a:t>
            </a:r>
            <a:r>
              <a:rPr dirty="0" sz="2600" spc="245">
                <a:solidFill>
                  <a:srgbClr val="3E3E3E"/>
                </a:solidFill>
                <a:latin typeface="Calibri"/>
                <a:cs typeface="Calibri"/>
              </a:rPr>
              <a:t>Freedom	</a:t>
            </a:r>
            <a:r>
              <a:rPr dirty="0" sz="2600" spc="210">
                <a:solidFill>
                  <a:srgbClr val="3E3E3E"/>
                </a:solidFill>
                <a:latin typeface="Calibri"/>
                <a:cs typeface="Calibri"/>
              </a:rPr>
              <a:t>from	</a:t>
            </a:r>
            <a:r>
              <a:rPr dirty="0" sz="2600" spc="229">
                <a:solidFill>
                  <a:srgbClr val="3E3E3E"/>
                </a:solidFill>
                <a:latin typeface="Calibri"/>
                <a:cs typeface="Calibri"/>
              </a:rPr>
              <a:t>forced	</a:t>
            </a:r>
            <a:r>
              <a:rPr dirty="0" sz="2600" spc="215">
                <a:solidFill>
                  <a:srgbClr val="3E3E3E"/>
                </a:solidFill>
                <a:latin typeface="Calibri"/>
                <a:cs typeface="Calibri"/>
              </a:rPr>
              <a:t>work </a:t>
            </a:r>
            <a:r>
              <a:rPr dirty="0" sz="2600" spc="-57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600" spc="250">
                <a:solidFill>
                  <a:srgbClr val="3E3E3E"/>
                </a:solidFill>
                <a:latin typeface="Calibri"/>
                <a:cs typeface="Calibri"/>
              </a:rPr>
              <a:t>Section	</a:t>
            </a:r>
            <a:r>
              <a:rPr dirty="0" sz="2600" spc="145">
                <a:solidFill>
                  <a:srgbClr val="3E3E3E"/>
                </a:solidFill>
                <a:latin typeface="Calibri"/>
                <a:cs typeface="Calibri"/>
              </a:rPr>
              <a:t>19</a:t>
            </a:r>
            <a:r>
              <a:rPr dirty="0" sz="2600" spc="-29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:	</a:t>
            </a:r>
            <a:r>
              <a:rPr dirty="0" sz="2600" spc="245">
                <a:solidFill>
                  <a:srgbClr val="3E3E3E"/>
                </a:solidFill>
                <a:latin typeface="Calibri"/>
                <a:cs typeface="Calibri"/>
              </a:rPr>
              <a:t>Freedom	</a:t>
            </a:r>
            <a:r>
              <a:rPr dirty="0" sz="2600" spc="145">
                <a:solidFill>
                  <a:srgbClr val="3E3E3E"/>
                </a:solidFill>
                <a:latin typeface="Calibri"/>
                <a:cs typeface="Calibri"/>
              </a:rPr>
              <a:t>of	</a:t>
            </a:r>
            <a:r>
              <a:rPr dirty="0" sz="2600" spc="250">
                <a:solidFill>
                  <a:srgbClr val="3E3E3E"/>
                </a:solidFill>
                <a:latin typeface="Calibri"/>
                <a:cs typeface="Calibri"/>
              </a:rPr>
              <a:t>movement</a:t>
            </a:r>
            <a:endParaRPr sz="2600">
              <a:latin typeface="Calibri"/>
              <a:cs typeface="Calibri"/>
            </a:endParaRPr>
          </a:p>
          <a:p>
            <a:pPr marL="12700" marR="2783840">
              <a:lnSpc>
                <a:spcPts val="3810"/>
              </a:lnSpc>
              <a:spcBef>
                <a:spcPts val="240"/>
              </a:spcBef>
              <a:tabLst>
                <a:tab pos="1383030" algn="l"/>
                <a:tab pos="2032000" algn="l"/>
                <a:tab pos="3222625" algn="l"/>
                <a:tab pos="3618229" algn="l"/>
                <a:tab pos="4046854" algn="l"/>
                <a:tab pos="4485005" algn="l"/>
                <a:tab pos="5636895" algn="l"/>
              </a:tabLst>
            </a:pPr>
            <a:r>
              <a:rPr dirty="0" sz="2600" spc="295">
                <a:solidFill>
                  <a:srgbClr val="3E3E3E"/>
                </a:solidFill>
                <a:latin typeface="Calibri"/>
                <a:cs typeface="Calibri"/>
              </a:rPr>
              <a:t>S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ectio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n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2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3</a:t>
            </a:r>
            <a:r>
              <a:rPr dirty="0" sz="2600" spc="-29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: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90">
                <a:solidFill>
                  <a:srgbClr val="3E3E3E"/>
                </a:solidFill>
                <a:latin typeface="Calibri"/>
                <a:cs typeface="Calibri"/>
              </a:rPr>
              <a:t>T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aki</a:t>
            </a:r>
            <a:r>
              <a:rPr dirty="0" sz="2600" spc="300">
                <a:solidFill>
                  <a:srgbClr val="3E3E3E"/>
                </a:solidFill>
                <a:latin typeface="Calibri"/>
                <a:cs typeface="Calibri"/>
              </a:rPr>
              <a:t>n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g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295">
                <a:solidFill>
                  <a:srgbClr val="3E3E3E"/>
                </a:solidFill>
                <a:latin typeface="Calibri"/>
                <a:cs typeface="Calibri"/>
              </a:rPr>
              <a:t>p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600" spc="295">
                <a:solidFill>
                  <a:srgbClr val="3E3E3E"/>
                </a:solidFill>
                <a:latin typeface="Calibri"/>
                <a:cs typeface="Calibri"/>
              </a:rPr>
              <a:t>r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t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i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n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295">
                <a:solidFill>
                  <a:srgbClr val="3E3E3E"/>
                </a:solidFill>
                <a:latin typeface="Calibri"/>
                <a:cs typeface="Calibri"/>
              </a:rPr>
              <a:t>pub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li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c</a:t>
            </a:r>
            <a:r>
              <a:rPr dirty="0" sz="2600">
                <a:solidFill>
                  <a:srgbClr val="3E3E3E"/>
                </a:solidFill>
                <a:latin typeface="Calibri"/>
                <a:cs typeface="Calibri"/>
              </a:rPr>
              <a:t>	</a:t>
            </a:r>
            <a:r>
              <a:rPr dirty="0" sz="2600" spc="290">
                <a:solidFill>
                  <a:srgbClr val="3E3E3E"/>
                </a:solidFill>
                <a:latin typeface="Calibri"/>
                <a:cs typeface="Calibri"/>
              </a:rPr>
              <a:t>li</a:t>
            </a:r>
            <a:r>
              <a:rPr dirty="0" sz="2600" spc="225">
                <a:solidFill>
                  <a:srgbClr val="3E3E3E"/>
                </a:solidFill>
                <a:latin typeface="Calibri"/>
                <a:cs typeface="Calibri"/>
              </a:rPr>
              <a:t>f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e  </a:t>
            </a:r>
            <a:r>
              <a:rPr dirty="0" sz="2600" spc="250">
                <a:solidFill>
                  <a:srgbClr val="3E3E3E"/>
                </a:solidFill>
                <a:latin typeface="Calibri"/>
                <a:cs typeface="Calibri"/>
              </a:rPr>
              <a:t>Section	</a:t>
            </a:r>
            <a:r>
              <a:rPr dirty="0" sz="2600" spc="145">
                <a:solidFill>
                  <a:srgbClr val="3E3E3E"/>
                </a:solidFill>
                <a:latin typeface="Calibri"/>
                <a:cs typeface="Calibri"/>
              </a:rPr>
              <a:t>24</a:t>
            </a:r>
            <a:r>
              <a:rPr dirty="0" sz="2600" spc="-29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600" spc="-5">
                <a:solidFill>
                  <a:srgbClr val="3E3E3E"/>
                </a:solidFill>
                <a:latin typeface="Calibri"/>
                <a:cs typeface="Calibri"/>
              </a:rPr>
              <a:t>:	</a:t>
            </a:r>
            <a:r>
              <a:rPr dirty="0" sz="2600" spc="250">
                <a:solidFill>
                  <a:srgbClr val="3E3E3E"/>
                </a:solidFill>
                <a:latin typeface="Calibri"/>
                <a:cs typeface="Calibri"/>
              </a:rPr>
              <a:t>Property	</a:t>
            </a:r>
            <a:r>
              <a:rPr dirty="0" sz="2600" spc="24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600" spc="-29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6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2400" spc="-30" i="1">
                <a:solidFill>
                  <a:srgbClr val="3E3E3E"/>
                </a:solidFill>
                <a:latin typeface="Calibri"/>
                <a:cs typeface="Calibri"/>
              </a:rPr>
              <a:t>AC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(Guardianship)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[2009]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5">
                <a:solidFill>
                  <a:srgbClr val="3E3E3E"/>
                </a:solidFill>
                <a:latin typeface="Calibri"/>
                <a:cs typeface="Calibri"/>
              </a:rPr>
              <a:t>VCAT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1186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(8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July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2009)</a:t>
            </a:r>
            <a:endParaRPr sz="24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715"/>
              </a:spcBef>
            </a:pPr>
            <a:r>
              <a:rPr dirty="0" sz="2400" spc="-25" i="1">
                <a:solidFill>
                  <a:srgbClr val="3E3E3E"/>
                </a:solidFill>
                <a:latin typeface="Calibri"/>
                <a:cs typeface="Calibri"/>
              </a:rPr>
              <a:t>Secretary,</a:t>
            </a:r>
            <a:r>
              <a:rPr dirty="0" sz="2400" spc="1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Department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Justice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v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AB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[2009]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VCC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1132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(28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August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2009)</a:t>
            </a:r>
            <a:endParaRPr sz="24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715"/>
              </a:spcBef>
            </a:pP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Slattery</a:t>
            </a:r>
            <a:r>
              <a:rPr dirty="0" sz="2400" spc="-2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v</a:t>
            </a:r>
            <a:r>
              <a:rPr dirty="0" sz="2400" spc="-5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Manningham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i="1">
                <a:solidFill>
                  <a:srgbClr val="3E3E3E"/>
                </a:solidFill>
                <a:latin typeface="Calibri"/>
                <a:cs typeface="Calibri"/>
              </a:rPr>
              <a:t>CC</a:t>
            </a:r>
            <a:r>
              <a:rPr dirty="0" sz="2400" spc="-10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[2013]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5">
                <a:solidFill>
                  <a:srgbClr val="3E3E3E"/>
                </a:solidFill>
                <a:latin typeface="Calibri"/>
                <a:cs typeface="Calibri"/>
              </a:rPr>
              <a:t>VCAT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1869)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666115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Other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30">
                <a:solidFill>
                  <a:srgbClr val="3E3E3E"/>
                </a:solidFill>
              </a:rPr>
              <a:t>relevant</a:t>
            </a:r>
            <a:r>
              <a:rPr dirty="0" sz="4400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rights </a:t>
            </a:r>
            <a:r>
              <a:rPr dirty="0" sz="4400" spc="-25">
                <a:solidFill>
                  <a:srgbClr val="3E3E3E"/>
                </a:solidFill>
              </a:rPr>
              <a:t>to</a:t>
            </a:r>
            <a:r>
              <a:rPr dirty="0" sz="4400" spc="-5">
                <a:solidFill>
                  <a:srgbClr val="3E3E3E"/>
                </a:solidFill>
              </a:rPr>
              <a:t> </a:t>
            </a:r>
            <a:r>
              <a:rPr dirty="0" sz="4400" spc="-20">
                <a:solidFill>
                  <a:srgbClr val="3E3E3E"/>
                </a:solidFill>
              </a:rPr>
              <a:t>note</a:t>
            </a:r>
            <a:endParaRPr sz="4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369045"/>
            <a:ext cx="10763250" cy="46545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1544955">
              <a:lnSpc>
                <a:spcPts val="2590"/>
              </a:lnSpc>
              <a:spcBef>
                <a:spcPts val="425"/>
              </a:spcBef>
              <a:tabLst>
                <a:tab pos="1209040" algn="l"/>
                <a:tab pos="2181225" algn="l"/>
                <a:tab pos="2240915" algn="l"/>
                <a:tab pos="2617470" algn="l"/>
                <a:tab pos="2907665" algn="l"/>
                <a:tab pos="4025900" algn="l"/>
                <a:tab pos="4073525" algn="l"/>
                <a:tab pos="4671695" algn="l"/>
                <a:tab pos="4962525" algn="l"/>
                <a:tab pos="5106035" algn="l"/>
                <a:tab pos="6411595" algn="l"/>
                <a:tab pos="7154545" algn="l"/>
                <a:tab pos="7567295" algn="l"/>
              </a:tabLst>
            </a:pP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Hu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m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n	r</a:t>
            </a:r>
            <a:r>
              <a:rPr dirty="0" sz="2400" spc="-25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g</a:t>
            </a:r>
            <a:r>
              <a:rPr dirty="0" sz="2400" spc="275">
                <a:solidFill>
                  <a:srgbClr val="525252"/>
                </a:solidFill>
                <a:latin typeface="Calibri"/>
                <a:cs typeface="Calibri"/>
              </a:rPr>
              <a:t>h</a:t>
            </a:r>
            <a:r>
              <a:rPr dirty="0" sz="2400" spc="300">
                <a:solidFill>
                  <a:srgbClr val="525252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s		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g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s</a:t>
            </a:r>
            <a:r>
              <a:rPr dirty="0" sz="2400" spc="-25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75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300">
                <a:solidFill>
                  <a:srgbClr val="525252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n	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h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s	a	</a:t>
            </a:r>
            <a:r>
              <a:rPr dirty="0" sz="2400" spc="265">
                <a:solidFill>
                  <a:srgbClr val="525252"/>
                </a:solidFill>
                <a:latin typeface="Calibri"/>
                <a:cs typeface="Calibri"/>
              </a:rPr>
              <a:t>v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u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b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	</a:t>
            </a:r>
            <a:r>
              <a:rPr dirty="0" sz="2400" spc="260">
                <a:solidFill>
                  <a:srgbClr val="525252"/>
                </a:solidFill>
                <a:latin typeface="Calibri"/>
                <a:cs typeface="Calibri"/>
              </a:rPr>
              <a:t>r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	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n	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p</a:t>
            </a:r>
            <a:r>
              <a:rPr dirty="0" sz="2400" spc="254">
                <a:solidFill>
                  <a:srgbClr val="525252"/>
                </a:solidFill>
                <a:latin typeface="Calibri"/>
                <a:cs typeface="Calibri"/>
              </a:rPr>
              <a:t>r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m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85">
                <a:solidFill>
                  <a:srgbClr val="525252"/>
                </a:solidFill>
                <a:latin typeface="Calibri"/>
                <a:cs typeface="Calibri"/>
              </a:rPr>
              <a:t>p</a:t>
            </a:r>
            <a:r>
              <a:rPr dirty="0" sz="2400" spc="300">
                <a:solidFill>
                  <a:srgbClr val="525252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n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g 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d</a:t>
            </a:r>
            <a:r>
              <a:rPr dirty="0" sz="2400" spc="285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r>
              <a:rPr dirty="0" sz="2400" spc="275">
                <a:solidFill>
                  <a:srgbClr val="525252"/>
                </a:solidFill>
                <a:latin typeface="Calibri"/>
                <a:cs typeface="Calibri"/>
              </a:rPr>
              <a:t>v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op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m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75">
                <a:solidFill>
                  <a:srgbClr val="525252"/>
                </a:solidFill>
                <a:latin typeface="Calibri"/>
                <a:cs typeface="Calibri"/>
              </a:rPr>
              <a:t>n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t	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o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f	a	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hu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m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a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n		r</a:t>
            </a:r>
            <a:r>
              <a:rPr dirty="0" sz="2400" spc="-25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i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g</a:t>
            </a:r>
            <a:r>
              <a:rPr dirty="0" sz="2400" spc="275">
                <a:solidFill>
                  <a:srgbClr val="525252"/>
                </a:solidFill>
                <a:latin typeface="Calibri"/>
                <a:cs typeface="Calibri"/>
              </a:rPr>
              <a:t>h</a:t>
            </a:r>
            <a:r>
              <a:rPr dirty="0" sz="2400" spc="300">
                <a:solidFill>
                  <a:srgbClr val="525252"/>
                </a:solidFill>
                <a:latin typeface="Calibri"/>
                <a:cs typeface="Calibri"/>
              </a:rPr>
              <a:t>t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s		c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295">
                <a:solidFill>
                  <a:srgbClr val="525252"/>
                </a:solidFill>
                <a:latin typeface="Calibri"/>
                <a:cs typeface="Calibri"/>
              </a:rPr>
              <a:t>u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l</a:t>
            </a:r>
            <a:r>
              <a:rPr dirty="0" sz="2400" spc="-2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2400" spc="300">
                <a:solidFill>
                  <a:srgbClr val="525252"/>
                </a:solidFill>
                <a:latin typeface="Calibri"/>
                <a:cs typeface="Calibri"/>
              </a:rPr>
              <a:t>tu</a:t>
            </a:r>
            <a:r>
              <a:rPr dirty="0" sz="2400" spc="265">
                <a:solidFill>
                  <a:srgbClr val="525252"/>
                </a:solidFill>
                <a:latin typeface="Calibri"/>
                <a:cs typeface="Calibri"/>
              </a:rPr>
              <a:t>r</a:t>
            </a:r>
            <a:r>
              <a:rPr dirty="0" sz="2400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Specifically:</a:t>
            </a:r>
            <a:endParaRPr sz="2400">
              <a:latin typeface="Calibri"/>
              <a:cs typeface="Calibri"/>
            </a:endParaRPr>
          </a:p>
          <a:p>
            <a:pPr marL="354965" marR="5080" indent="-342900">
              <a:lnSpc>
                <a:spcPts val="2300"/>
              </a:lnSpc>
              <a:spcBef>
                <a:spcPts val="98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Recognising fundamental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that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can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be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raised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decision-making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processes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that </a:t>
            </a:r>
            <a:r>
              <a:rPr dirty="0" sz="2400" spc="-5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engage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person’s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rights,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means of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addressing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power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imbalances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4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Resolving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issues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while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keeping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relationships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intact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2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Allowing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complaints</a:t>
            </a: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where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necessary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2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Training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education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of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public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sector</a:t>
            </a:r>
            <a:endParaRPr sz="2400">
              <a:latin typeface="Calibri"/>
              <a:cs typeface="Calibri"/>
            </a:endParaRPr>
          </a:p>
          <a:p>
            <a:pPr marL="12700" marR="440055">
              <a:lnSpc>
                <a:spcPts val="2300"/>
              </a:lnSpc>
              <a:spcBef>
                <a:spcPts val="980"/>
              </a:spcBef>
            </a:pP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greatest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value of </a:t>
            </a:r>
            <a:r>
              <a:rPr dirty="0" sz="2400" b="1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Act won’t be in 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litigated outcomes,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but in changes in </a:t>
            </a:r>
            <a:r>
              <a:rPr dirty="0" sz="2400" b="1" i="1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53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culture</a:t>
            </a:r>
            <a:r>
              <a:rPr dirty="0" sz="2400" spc="-2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government.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400" b="1" i="1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2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Federal</a:t>
            </a:r>
            <a:r>
              <a:rPr dirty="0" sz="2400" spc="-25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2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-15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Act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remains</a:t>
            </a:r>
            <a:r>
              <a:rPr dirty="0" sz="2400" spc="-1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greatly</a:t>
            </a:r>
            <a:r>
              <a:rPr dirty="0" sz="2400" spc="-20" b="1" i="1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 b="1" i="1">
                <a:solidFill>
                  <a:srgbClr val="3E3E3E"/>
                </a:solidFill>
                <a:latin typeface="Calibri"/>
                <a:cs typeface="Calibri"/>
              </a:rPr>
              <a:t>needed.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727583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Building a</a:t>
            </a:r>
            <a:r>
              <a:rPr dirty="0" sz="4400" spc="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human</a:t>
            </a:r>
            <a:r>
              <a:rPr dirty="0" sz="4400" spc="5">
                <a:solidFill>
                  <a:srgbClr val="3E3E3E"/>
                </a:solidFill>
              </a:rPr>
              <a:t> </a:t>
            </a:r>
            <a:r>
              <a:rPr dirty="0" sz="4400" spc="-10">
                <a:solidFill>
                  <a:srgbClr val="3E3E3E"/>
                </a:solidFill>
              </a:rPr>
              <a:t>rights </a:t>
            </a:r>
            <a:r>
              <a:rPr dirty="0" sz="4400" spc="-15">
                <a:solidFill>
                  <a:srgbClr val="3E3E3E"/>
                </a:solidFill>
              </a:rPr>
              <a:t>culture</a:t>
            </a:r>
            <a:endParaRPr sz="4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1688995"/>
            <a:ext cx="10923270" cy="447611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1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R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aise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HRA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at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earliest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opportunity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(eg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initial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meetings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Department)</a:t>
            </a:r>
            <a:endParaRPr sz="2400">
              <a:latin typeface="Calibri"/>
              <a:cs typeface="Calibri"/>
            </a:endParaRPr>
          </a:p>
          <a:p>
            <a:pPr marL="354965" marR="154940" indent="-342900">
              <a:lnSpc>
                <a:spcPts val="2590"/>
              </a:lnSpc>
              <a:spcBef>
                <a:spcPts val="104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Use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HRA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positive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65">
                <a:solidFill>
                  <a:srgbClr val="3E3E3E"/>
                </a:solidFill>
                <a:latin typeface="Calibri"/>
                <a:cs typeface="Calibri"/>
              </a:rPr>
              <a:t>way,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not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only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protect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clients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from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breaches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but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call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for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positive action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(eg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support needed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ensure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properly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inclusive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education;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support needed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person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to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parent)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Raise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arguments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relevant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forums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Use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HRA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wisely: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9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Ordinary</a:t>
            </a:r>
            <a:r>
              <a:rPr dirty="0" sz="20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Act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of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Parliament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(not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constitutionally-entrenched),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can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amended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repealed</a:t>
            </a:r>
            <a:endParaRPr sz="20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6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strong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collection</a:t>
            </a:r>
            <a:r>
              <a:rPr dirty="0" sz="20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 stories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will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help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protect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our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HRA</a:t>
            </a:r>
            <a:r>
              <a:rPr dirty="0" sz="20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–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show its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use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and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value</a:t>
            </a:r>
            <a:endParaRPr sz="2000">
              <a:latin typeface="Calibri"/>
              <a:cs typeface="Calibri"/>
            </a:endParaRPr>
          </a:p>
          <a:p>
            <a:pPr lvl="1" marL="698500" marR="5080" indent="-228600">
              <a:lnSpc>
                <a:spcPts val="2160"/>
              </a:lnSpc>
              <a:spcBef>
                <a:spcPts val="53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Rely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on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it</a:t>
            </a:r>
            <a:r>
              <a:rPr dirty="0" sz="20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compel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decision-makers</a:t>
            </a:r>
            <a:r>
              <a:rPr dirty="0" sz="2000" spc="4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consider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rights,</a:t>
            </a:r>
            <a:r>
              <a:rPr dirty="0" sz="20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challenge</a:t>
            </a:r>
            <a:r>
              <a:rPr dirty="0" sz="2000" spc="3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power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imbalance</a:t>
            </a:r>
            <a:r>
              <a:rPr dirty="0" sz="2000" spc="3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and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000" spc="-44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unthinking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application</a:t>
            </a:r>
            <a:r>
              <a:rPr dirty="0" sz="20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bad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policy</a:t>
            </a:r>
            <a:endParaRPr sz="20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29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BUT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we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also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need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 be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careful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about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which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cases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we</a:t>
            </a:r>
            <a:r>
              <a:rPr dirty="0" sz="20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litigate</a:t>
            </a:r>
            <a:endParaRPr sz="20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60"/>
              </a:spcBef>
              <a:buClr>
                <a:srgbClr val="003366"/>
              </a:buClr>
              <a:buFont typeface="Wingdings"/>
              <a:buChar char=""/>
              <a:tabLst>
                <a:tab pos="698500" algn="l"/>
              </a:tabLst>
            </a:pP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In Victoria,</a:t>
            </a:r>
            <a:r>
              <a:rPr dirty="0" sz="20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early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cases</a:t>
            </a:r>
            <a:r>
              <a:rPr dirty="0" sz="2000" spc="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20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still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3E3E3E"/>
                </a:solidFill>
                <a:latin typeface="Calibri"/>
                <a:cs typeface="Calibri"/>
              </a:rPr>
              <a:t>authoritative</a:t>
            </a:r>
            <a:r>
              <a:rPr dirty="0" sz="2000" spc="3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0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3E3E3E"/>
                </a:solidFill>
                <a:latin typeface="Calibri"/>
                <a:cs typeface="Calibri"/>
              </a:rPr>
              <a:t>shaping</a:t>
            </a:r>
            <a:r>
              <a:rPr dirty="0" sz="20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3E3E3E"/>
                </a:solidFill>
                <a:latin typeface="Calibri"/>
                <a:cs typeface="Calibri"/>
              </a:rPr>
              <a:t>interpretation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366014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5">
                <a:solidFill>
                  <a:srgbClr val="3E3E3E"/>
                </a:solidFill>
              </a:rPr>
              <a:t>Tips</a:t>
            </a:r>
            <a:r>
              <a:rPr dirty="0" sz="4400" spc="-35">
                <a:solidFill>
                  <a:srgbClr val="3E3E3E"/>
                </a:solidFill>
              </a:rPr>
              <a:t> </a:t>
            </a:r>
            <a:r>
              <a:rPr dirty="0" sz="4400" spc="-30">
                <a:solidFill>
                  <a:srgbClr val="3E3E3E"/>
                </a:solidFill>
              </a:rPr>
              <a:t>for</a:t>
            </a:r>
            <a:r>
              <a:rPr dirty="0" sz="4400" spc="-35">
                <a:solidFill>
                  <a:srgbClr val="3E3E3E"/>
                </a:solidFill>
              </a:rPr>
              <a:t> </a:t>
            </a:r>
            <a:r>
              <a:rPr dirty="0" sz="4400" spc="-20">
                <a:solidFill>
                  <a:srgbClr val="3E3E3E"/>
                </a:solidFill>
              </a:rPr>
              <a:t>lawyers</a:t>
            </a:r>
            <a:endParaRPr sz="4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118" y="2558223"/>
            <a:ext cx="11090275" cy="274764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55600" marR="682625" indent="-342900">
              <a:lnSpc>
                <a:spcPts val="2590"/>
              </a:lnSpc>
              <a:spcBef>
                <a:spcPts val="42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Th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HRA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powerful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advocacy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tool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to protect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and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lives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people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Queensland</a:t>
            </a:r>
            <a:endParaRPr sz="2400">
              <a:latin typeface="Calibri"/>
              <a:cs typeface="Calibri"/>
            </a:endParaRPr>
          </a:p>
          <a:p>
            <a:pPr marL="355600" marR="220345" indent="-342900">
              <a:lnSpc>
                <a:spcPts val="2590"/>
              </a:lnSpc>
              <a:spcBef>
                <a:spcPts val="1010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number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new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can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be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used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target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some of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the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breaches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experienced</a:t>
            </a:r>
            <a:r>
              <a:rPr dirty="0" sz="2400" spc="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by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people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with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disability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Use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30">
                <a:solidFill>
                  <a:srgbClr val="3E3E3E"/>
                </a:solidFill>
                <a:latin typeface="Calibri"/>
                <a:cs typeface="Calibri"/>
              </a:rPr>
              <a:t>wisely,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in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positive,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proactive </a:t>
            </a:r>
            <a:r>
              <a:rPr dirty="0" sz="2400" spc="-65">
                <a:solidFill>
                  <a:srgbClr val="3E3E3E"/>
                </a:solidFill>
                <a:latin typeface="Calibri"/>
                <a:cs typeface="Calibri"/>
              </a:rPr>
              <a:t>way,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the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foundation 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for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rights-based</a:t>
            </a:r>
            <a:r>
              <a:rPr dirty="0" sz="2400" spc="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arguments</a:t>
            </a:r>
            <a:endParaRPr sz="2400">
              <a:latin typeface="Calibri"/>
              <a:cs typeface="Calibri"/>
            </a:endParaRPr>
          </a:p>
          <a:p>
            <a:pPr marL="355600" marR="147320" indent="-342900">
              <a:lnSpc>
                <a:spcPts val="2590"/>
              </a:lnSpc>
              <a:spcBef>
                <a:spcPts val="1035"/>
              </a:spcBef>
              <a:buClr>
                <a:srgbClr val="003366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5">
                <a:solidFill>
                  <a:srgbClr val="3E3E3E"/>
                </a:solidFill>
                <a:latin typeface="Calibri"/>
                <a:cs typeface="Calibri"/>
              </a:rPr>
              <a:t>Hopefully,</a:t>
            </a:r>
            <a:r>
              <a:rPr dirty="0" sz="2400" spc="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as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more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 jurisdictions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gain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rights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legislation,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we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are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moving</a:t>
            </a:r>
            <a:r>
              <a:rPr dirty="0" sz="2400" spc="-2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closer</a:t>
            </a:r>
            <a:r>
              <a:rPr dirty="0" sz="2400" spc="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to </a:t>
            </a:r>
            <a:r>
              <a:rPr dirty="0" sz="2400" spc="-52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having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a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Federal</a:t>
            </a:r>
            <a:r>
              <a:rPr dirty="0" sz="240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Human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Rights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Act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3E3E3E"/>
                </a:solidFill>
                <a:latin typeface="Calibri"/>
                <a:cs typeface="Calibri"/>
              </a:rPr>
              <a:t>or</a:t>
            </a:r>
            <a:r>
              <a:rPr dirty="0" sz="2400" spc="-15">
                <a:solidFill>
                  <a:srgbClr val="3E3E3E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3E3E3E"/>
                </a:solidFill>
                <a:latin typeface="Calibri"/>
                <a:cs typeface="Calibri"/>
              </a:rPr>
              <a:t>Charter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0127" y="467450"/>
            <a:ext cx="5337175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5">
                <a:solidFill>
                  <a:srgbClr val="3E3E3E"/>
                </a:solidFill>
              </a:rPr>
              <a:t>Summary of</a:t>
            </a:r>
            <a:r>
              <a:rPr dirty="0" sz="4400" spc="-15">
                <a:solidFill>
                  <a:srgbClr val="3E3E3E"/>
                </a:solidFill>
              </a:rPr>
              <a:t> </a:t>
            </a:r>
            <a:r>
              <a:rPr dirty="0" sz="4400" spc="-60">
                <a:solidFill>
                  <a:srgbClr val="3E3E3E"/>
                </a:solidFill>
              </a:rPr>
              <a:t>key</a:t>
            </a:r>
            <a:r>
              <a:rPr dirty="0" sz="4400" spc="-10">
                <a:solidFill>
                  <a:srgbClr val="3E3E3E"/>
                </a:solidFill>
              </a:rPr>
              <a:t> </a:t>
            </a:r>
            <a:r>
              <a:rPr dirty="0" sz="4400" spc="-15">
                <a:solidFill>
                  <a:srgbClr val="3E3E3E"/>
                </a:solidFill>
              </a:rPr>
              <a:t>points</a:t>
            </a:r>
            <a:endParaRPr sz="4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01911" y="510540"/>
            <a:ext cx="2532374" cy="194501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458715" y="3505193"/>
            <a:ext cx="259079" cy="259079"/>
          </a:xfrm>
          <a:custGeom>
            <a:avLst/>
            <a:gdLst/>
            <a:ahLst/>
            <a:cxnLst/>
            <a:rect l="l" t="t" r="r" b="b"/>
            <a:pathLst>
              <a:path w="259079" h="259079">
                <a:moveTo>
                  <a:pt x="129539" y="0"/>
                </a:moveTo>
                <a:lnTo>
                  <a:pt x="79113" y="10180"/>
                </a:lnTo>
                <a:lnTo>
                  <a:pt x="37938" y="37942"/>
                </a:lnTo>
                <a:lnTo>
                  <a:pt x="10178" y="79118"/>
                </a:lnTo>
                <a:lnTo>
                  <a:pt x="0" y="129539"/>
                </a:lnTo>
                <a:lnTo>
                  <a:pt x="10178" y="179961"/>
                </a:lnTo>
                <a:lnTo>
                  <a:pt x="37938" y="221137"/>
                </a:lnTo>
                <a:lnTo>
                  <a:pt x="79113" y="248899"/>
                </a:lnTo>
                <a:lnTo>
                  <a:pt x="129539" y="259079"/>
                </a:lnTo>
                <a:lnTo>
                  <a:pt x="179961" y="248899"/>
                </a:lnTo>
                <a:lnTo>
                  <a:pt x="182323" y="247307"/>
                </a:lnTo>
                <a:lnTo>
                  <a:pt x="129539" y="247307"/>
                </a:lnTo>
                <a:lnTo>
                  <a:pt x="108083" y="245347"/>
                </a:lnTo>
                <a:lnTo>
                  <a:pt x="87926" y="239706"/>
                </a:lnTo>
                <a:lnTo>
                  <a:pt x="69405" y="230740"/>
                </a:lnTo>
                <a:lnTo>
                  <a:pt x="52857" y="218808"/>
                </a:lnTo>
                <a:lnTo>
                  <a:pt x="62765" y="210654"/>
                </a:lnTo>
                <a:lnTo>
                  <a:pt x="44297" y="210654"/>
                </a:lnTo>
                <a:lnTo>
                  <a:pt x="30734" y="193490"/>
                </a:lnTo>
                <a:lnTo>
                  <a:pt x="20496" y="173974"/>
                </a:lnTo>
                <a:lnTo>
                  <a:pt x="14027" y="152519"/>
                </a:lnTo>
                <a:lnTo>
                  <a:pt x="11772" y="129539"/>
                </a:lnTo>
                <a:lnTo>
                  <a:pt x="21026" y="83703"/>
                </a:lnTo>
                <a:lnTo>
                  <a:pt x="46262" y="46274"/>
                </a:lnTo>
                <a:lnTo>
                  <a:pt x="83696" y="21038"/>
                </a:lnTo>
                <a:lnTo>
                  <a:pt x="129539" y="11785"/>
                </a:lnTo>
                <a:lnTo>
                  <a:pt x="182341" y="11785"/>
                </a:lnTo>
                <a:lnTo>
                  <a:pt x="179961" y="10180"/>
                </a:lnTo>
                <a:lnTo>
                  <a:pt x="129539" y="0"/>
                </a:lnTo>
                <a:close/>
              </a:path>
              <a:path w="259079" h="259079">
                <a:moveTo>
                  <a:pt x="169982" y="47180"/>
                </a:moveTo>
                <a:lnTo>
                  <a:pt x="147637" y="47180"/>
                </a:lnTo>
                <a:lnTo>
                  <a:pt x="155818" y="49333"/>
                </a:lnTo>
                <a:lnTo>
                  <a:pt x="163191" y="56334"/>
                </a:lnTo>
                <a:lnTo>
                  <a:pt x="168522" y="68997"/>
                </a:lnTo>
                <a:lnTo>
                  <a:pt x="170573" y="88137"/>
                </a:lnTo>
                <a:lnTo>
                  <a:pt x="169750" y="107116"/>
                </a:lnTo>
                <a:lnTo>
                  <a:pt x="167419" y="120095"/>
                </a:lnTo>
                <a:lnTo>
                  <a:pt x="163785" y="129691"/>
                </a:lnTo>
                <a:lnTo>
                  <a:pt x="159054" y="138518"/>
                </a:lnTo>
                <a:lnTo>
                  <a:pt x="155244" y="145313"/>
                </a:lnTo>
                <a:lnTo>
                  <a:pt x="149085" y="157797"/>
                </a:lnTo>
                <a:lnTo>
                  <a:pt x="176263" y="195541"/>
                </a:lnTo>
                <a:lnTo>
                  <a:pt x="185078" y="200533"/>
                </a:lnTo>
                <a:lnTo>
                  <a:pt x="193514" y="206586"/>
                </a:lnTo>
                <a:lnTo>
                  <a:pt x="200986" y="212774"/>
                </a:lnTo>
                <a:lnTo>
                  <a:pt x="206908" y="218173"/>
                </a:lnTo>
                <a:lnTo>
                  <a:pt x="190254" y="230354"/>
                </a:lnTo>
                <a:lnTo>
                  <a:pt x="171576" y="239521"/>
                </a:lnTo>
                <a:lnTo>
                  <a:pt x="151222" y="245298"/>
                </a:lnTo>
                <a:lnTo>
                  <a:pt x="129539" y="247307"/>
                </a:lnTo>
                <a:lnTo>
                  <a:pt x="182323" y="247307"/>
                </a:lnTo>
                <a:lnTo>
                  <a:pt x="221137" y="221137"/>
                </a:lnTo>
                <a:lnTo>
                  <a:pt x="228667" y="209969"/>
                </a:lnTo>
                <a:lnTo>
                  <a:pt x="215391" y="209969"/>
                </a:lnTo>
                <a:lnTo>
                  <a:pt x="209001" y="204106"/>
                </a:lnTo>
                <a:lnTo>
                  <a:pt x="200779" y="197292"/>
                </a:lnTo>
                <a:lnTo>
                  <a:pt x="191344" y="190543"/>
                </a:lnTo>
                <a:lnTo>
                  <a:pt x="181216" y="184826"/>
                </a:lnTo>
                <a:lnTo>
                  <a:pt x="170179" y="179628"/>
                </a:lnTo>
                <a:lnTo>
                  <a:pt x="163804" y="174294"/>
                </a:lnTo>
                <a:lnTo>
                  <a:pt x="161810" y="168617"/>
                </a:lnTo>
                <a:lnTo>
                  <a:pt x="160451" y="164668"/>
                </a:lnTo>
                <a:lnTo>
                  <a:pt x="161061" y="160146"/>
                </a:lnTo>
                <a:lnTo>
                  <a:pt x="165696" y="150736"/>
                </a:lnTo>
                <a:lnTo>
                  <a:pt x="169316" y="144271"/>
                </a:lnTo>
                <a:lnTo>
                  <a:pt x="174454" y="134684"/>
                </a:lnTo>
                <a:lnTo>
                  <a:pt x="178592" y="123850"/>
                </a:lnTo>
                <a:lnTo>
                  <a:pt x="181344" y="109219"/>
                </a:lnTo>
                <a:lnTo>
                  <a:pt x="182346" y="88137"/>
                </a:lnTo>
                <a:lnTo>
                  <a:pt x="177728" y="58719"/>
                </a:lnTo>
                <a:lnTo>
                  <a:pt x="169982" y="47180"/>
                </a:lnTo>
                <a:close/>
              </a:path>
              <a:path w="259079" h="259079">
                <a:moveTo>
                  <a:pt x="147637" y="35407"/>
                </a:moveTo>
                <a:lnTo>
                  <a:pt x="142938" y="35407"/>
                </a:lnTo>
                <a:lnTo>
                  <a:pt x="130822" y="39700"/>
                </a:lnTo>
                <a:lnTo>
                  <a:pt x="123494" y="39814"/>
                </a:lnTo>
                <a:lnTo>
                  <a:pt x="111480" y="40732"/>
                </a:lnTo>
                <a:lnTo>
                  <a:pt x="97988" y="46005"/>
                </a:lnTo>
                <a:lnTo>
                  <a:pt x="86984" y="59899"/>
                </a:lnTo>
                <a:lnTo>
                  <a:pt x="82435" y="86677"/>
                </a:lnTo>
                <a:lnTo>
                  <a:pt x="83852" y="107854"/>
                </a:lnTo>
                <a:lnTo>
                  <a:pt x="87471" y="123867"/>
                </a:lnTo>
                <a:lnTo>
                  <a:pt x="92315" y="136026"/>
                </a:lnTo>
                <a:lnTo>
                  <a:pt x="97447" y="145745"/>
                </a:lnTo>
                <a:lnTo>
                  <a:pt x="100736" y="151676"/>
                </a:lnTo>
                <a:lnTo>
                  <a:pt x="102006" y="154558"/>
                </a:lnTo>
                <a:lnTo>
                  <a:pt x="104384" y="163430"/>
                </a:lnTo>
                <a:lnTo>
                  <a:pt x="103060" y="170981"/>
                </a:lnTo>
                <a:lnTo>
                  <a:pt x="97973" y="177335"/>
                </a:lnTo>
                <a:lnTo>
                  <a:pt x="89065" y="182613"/>
                </a:lnTo>
                <a:lnTo>
                  <a:pt x="76896" y="188178"/>
                </a:lnTo>
                <a:lnTo>
                  <a:pt x="66562" y="193743"/>
                </a:lnTo>
                <a:lnTo>
                  <a:pt x="56287" y="200753"/>
                </a:lnTo>
                <a:lnTo>
                  <a:pt x="44297" y="210654"/>
                </a:lnTo>
                <a:lnTo>
                  <a:pt x="62765" y="210654"/>
                </a:lnTo>
                <a:lnTo>
                  <a:pt x="63486" y="210061"/>
                </a:lnTo>
                <a:lnTo>
                  <a:pt x="72718" y="203785"/>
                </a:lnTo>
                <a:lnTo>
                  <a:pt x="82262" y="198664"/>
                </a:lnTo>
                <a:lnTo>
                  <a:pt x="93827" y="193382"/>
                </a:lnTo>
                <a:lnTo>
                  <a:pt x="106510" y="185426"/>
                </a:lnTo>
                <a:lnTo>
                  <a:pt x="114007" y="175258"/>
                </a:lnTo>
                <a:lnTo>
                  <a:pt x="116151" y="163259"/>
                </a:lnTo>
                <a:lnTo>
                  <a:pt x="112775" y="149809"/>
                </a:lnTo>
                <a:lnTo>
                  <a:pt x="111290" y="146430"/>
                </a:lnTo>
                <a:lnTo>
                  <a:pt x="107759" y="140030"/>
                </a:lnTo>
                <a:lnTo>
                  <a:pt x="102995" y="131040"/>
                </a:lnTo>
                <a:lnTo>
                  <a:pt x="98631" y="120088"/>
                </a:lnTo>
                <a:lnTo>
                  <a:pt x="95443" y="105768"/>
                </a:lnTo>
                <a:lnTo>
                  <a:pt x="94208" y="86677"/>
                </a:lnTo>
                <a:lnTo>
                  <a:pt x="96978" y="66624"/>
                </a:lnTo>
                <a:lnTo>
                  <a:pt x="104051" y="56235"/>
                </a:lnTo>
                <a:lnTo>
                  <a:pt x="113571" y="52294"/>
                </a:lnTo>
                <a:lnTo>
                  <a:pt x="123685" y="51587"/>
                </a:lnTo>
                <a:lnTo>
                  <a:pt x="132943" y="51422"/>
                </a:lnTo>
                <a:lnTo>
                  <a:pt x="144957" y="47180"/>
                </a:lnTo>
                <a:lnTo>
                  <a:pt x="169982" y="47180"/>
                </a:lnTo>
                <a:lnTo>
                  <a:pt x="167139" y="42946"/>
                </a:lnTo>
                <a:lnTo>
                  <a:pt x="155477" y="36586"/>
                </a:lnTo>
                <a:lnTo>
                  <a:pt x="147637" y="35407"/>
                </a:lnTo>
                <a:close/>
              </a:path>
              <a:path w="259079" h="259079">
                <a:moveTo>
                  <a:pt x="182341" y="11785"/>
                </a:moveTo>
                <a:lnTo>
                  <a:pt x="129539" y="11785"/>
                </a:lnTo>
                <a:lnTo>
                  <a:pt x="175376" y="21038"/>
                </a:lnTo>
                <a:lnTo>
                  <a:pt x="212805" y="46274"/>
                </a:lnTo>
                <a:lnTo>
                  <a:pt x="238041" y="83703"/>
                </a:lnTo>
                <a:lnTo>
                  <a:pt x="247294" y="129539"/>
                </a:lnTo>
                <a:lnTo>
                  <a:pt x="245084" y="152277"/>
                </a:lnTo>
                <a:lnTo>
                  <a:pt x="238744" y="173531"/>
                </a:lnTo>
                <a:lnTo>
                  <a:pt x="228702" y="192896"/>
                </a:lnTo>
                <a:lnTo>
                  <a:pt x="215391" y="209969"/>
                </a:lnTo>
                <a:lnTo>
                  <a:pt x="228667" y="209969"/>
                </a:lnTo>
                <a:lnTo>
                  <a:pt x="248899" y="179961"/>
                </a:lnTo>
                <a:lnTo>
                  <a:pt x="259079" y="129539"/>
                </a:lnTo>
                <a:lnTo>
                  <a:pt x="248899" y="79118"/>
                </a:lnTo>
                <a:lnTo>
                  <a:pt x="221137" y="37942"/>
                </a:lnTo>
                <a:lnTo>
                  <a:pt x="182341" y="11785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507480" y="3897626"/>
            <a:ext cx="161925" cy="296545"/>
          </a:xfrm>
          <a:custGeom>
            <a:avLst/>
            <a:gdLst/>
            <a:ahLst/>
            <a:cxnLst/>
            <a:rect l="l" t="t" r="r" b="b"/>
            <a:pathLst>
              <a:path w="161925" h="296545">
                <a:moveTo>
                  <a:pt x="134619" y="0"/>
                </a:moveTo>
                <a:lnTo>
                  <a:pt x="26923" y="0"/>
                </a:lnTo>
                <a:lnTo>
                  <a:pt x="16443" y="2117"/>
                </a:lnTo>
                <a:lnTo>
                  <a:pt x="7885" y="7894"/>
                </a:lnTo>
                <a:lnTo>
                  <a:pt x="2115" y="16464"/>
                </a:lnTo>
                <a:lnTo>
                  <a:pt x="0" y="26962"/>
                </a:lnTo>
                <a:lnTo>
                  <a:pt x="0" y="269468"/>
                </a:lnTo>
                <a:lnTo>
                  <a:pt x="2115" y="279964"/>
                </a:lnTo>
                <a:lnTo>
                  <a:pt x="7885" y="288529"/>
                </a:lnTo>
                <a:lnTo>
                  <a:pt x="16443" y="294302"/>
                </a:lnTo>
                <a:lnTo>
                  <a:pt x="26923" y="296418"/>
                </a:lnTo>
                <a:lnTo>
                  <a:pt x="134619" y="296418"/>
                </a:lnTo>
                <a:lnTo>
                  <a:pt x="145100" y="294302"/>
                </a:lnTo>
                <a:lnTo>
                  <a:pt x="153658" y="288529"/>
                </a:lnTo>
                <a:lnTo>
                  <a:pt x="157421" y="282943"/>
                </a:lnTo>
                <a:lnTo>
                  <a:pt x="19481" y="282943"/>
                </a:lnTo>
                <a:lnTo>
                  <a:pt x="13461" y="276923"/>
                </a:lnTo>
                <a:lnTo>
                  <a:pt x="13461" y="256006"/>
                </a:lnTo>
                <a:lnTo>
                  <a:pt x="161543" y="256006"/>
                </a:lnTo>
                <a:lnTo>
                  <a:pt x="161543" y="242531"/>
                </a:lnTo>
                <a:lnTo>
                  <a:pt x="13461" y="242531"/>
                </a:lnTo>
                <a:lnTo>
                  <a:pt x="13461" y="53898"/>
                </a:lnTo>
                <a:lnTo>
                  <a:pt x="161543" y="53898"/>
                </a:lnTo>
                <a:lnTo>
                  <a:pt x="161543" y="40424"/>
                </a:lnTo>
                <a:lnTo>
                  <a:pt x="13461" y="40424"/>
                </a:lnTo>
                <a:lnTo>
                  <a:pt x="13461" y="19519"/>
                </a:lnTo>
                <a:lnTo>
                  <a:pt x="19481" y="13474"/>
                </a:lnTo>
                <a:lnTo>
                  <a:pt x="157415" y="13474"/>
                </a:lnTo>
                <a:lnTo>
                  <a:pt x="153658" y="7894"/>
                </a:lnTo>
                <a:lnTo>
                  <a:pt x="145100" y="2117"/>
                </a:lnTo>
                <a:lnTo>
                  <a:pt x="134619" y="0"/>
                </a:lnTo>
                <a:close/>
              </a:path>
              <a:path w="161925" h="296545">
                <a:moveTo>
                  <a:pt x="161543" y="256006"/>
                </a:moveTo>
                <a:lnTo>
                  <a:pt x="148081" y="256006"/>
                </a:lnTo>
                <a:lnTo>
                  <a:pt x="148081" y="276923"/>
                </a:lnTo>
                <a:lnTo>
                  <a:pt x="142049" y="282943"/>
                </a:lnTo>
                <a:lnTo>
                  <a:pt x="157421" y="282943"/>
                </a:lnTo>
                <a:lnTo>
                  <a:pt x="159428" y="279964"/>
                </a:lnTo>
                <a:lnTo>
                  <a:pt x="161543" y="269468"/>
                </a:lnTo>
                <a:lnTo>
                  <a:pt x="161543" y="256006"/>
                </a:lnTo>
                <a:close/>
              </a:path>
              <a:path w="161925" h="296545">
                <a:moveTo>
                  <a:pt x="84493" y="262737"/>
                </a:moveTo>
                <a:lnTo>
                  <a:pt x="77050" y="262737"/>
                </a:lnTo>
                <a:lnTo>
                  <a:pt x="74040" y="265760"/>
                </a:lnTo>
                <a:lnTo>
                  <a:pt x="74040" y="273202"/>
                </a:lnTo>
                <a:lnTo>
                  <a:pt x="77050" y="276212"/>
                </a:lnTo>
                <a:lnTo>
                  <a:pt x="84493" y="276212"/>
                </a:lnTo>
                <a:lnTo>
                  <a:pt x="87502" y="273202"/>
                </a:lnTo>
                <a:lnTo>
                  <a:pt x="87502" y="265760"/>
                </a:lnTo>
                <a:lnTo>
                  <a:pt x="84493" y="262737"/>
                </a:lnTo>
                <a:close/>
              </a:path>
              <a:path w="161925" h="296545">
                <a:moveTo>
                  <a:pt x="161543" y="53898"/>
                </a:moveTo>
                <a:lnTo>
                  <a:pt x="148081" y="53898"/>
                </a:lnTo>
                <a:lnTo>
                  <a:pt x="148081" y="242531"/>
                </a:lnTo>
                <a:lnTo>
                  <a:pt x="161543" y="242531"/>
                </a:lnTo>
                <a:lnTo>
                  <a:pt x="161543" y="53898"/>
                </a:lnTo>
                <a:close/>
              </a:path>
              <a:path w="161925" h="296545">
                <a:moveTo>
                  <a:pt x="157415" y="13474"/>
                </a:moveTo>
                <a:lnTo>
                  <a:pt x="142049" y="13474"/>
                </a:lnTo>
                <a:lnTo>
                  <a:pt x="148081" y="19519"/>
                </a:lnTo>
                <a:lnTo>
                  <a:pt x="148081" y="40424"/>
                </a:lnTo>
                <a:lnTo>
                  <a:pt x="161543" y="40424"/>
                </a:lnTo>
                <a:lnTo>
                  <a:pt x="161543" y="26962"/>
                </a:lnTo>
                <a:lnTo>
                  <a:pt x="159428" y="16464"/>
                </a:lnTo>
                <a:lnTo>
                  <a:pt x="157415" y="13474"/>
                </a:lnTo>
                <a:close/>
              </a:path>
              <a:path w="161925" h="296545">
                <a:moveTo>
                  <a:pt x="91224" y="20218"/>
                </a:moveTo>
                <a:lnTo>
                  <a:pt x="70319" y="20218"/>
                </a:lnTo>
                <a:lnTo>
                  <a:pt x="67309" y="23228"/>
                </a:lnTo>
                <a:lnTo>
                  <a:pt x="67309" y="30670"/>
                </a:lnTo>
                <a:lnTo>
                  <a:pt x="70319" y="33693"/>
                </a:lnTo>
                <a:lnTo>
                  <a:pt x="91224" y="33693"/>
                </a:lnTo>
                <a:lnTo>
                  <a:pt x="94233" y="30670"/>
                </a:lnTo>
                <a:lnTo>
                  <a:pt x="94233" y="23228"/>
                </a:lnTo>
                <a:lnTo>
                  <a:pt x="91224" y="20218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58705" y="4328166"/>
            <a:ext cx="259079" cy="188595"/>
          </a:xfrm>
          <a:custGeom>
            <a:avLst/>
            <a:gdLst/>
            <a:ahLst/>
            <a:cxnLst/>
            <a:rect l="l" t="t" r="r" b="b"/>
            <a:pathLst>
              <a:path w="259079" h="188595">
                <a:moveTo>
                  <a:pt x="235534" y="0"/>
                </a:moveTo>
                <a:lnTo>
                  <a:pt x="23558" y="0"/>
                </a:lnTo>
                <a:lnTo>
                  <a:pt x="14391" y="1848"/>
                </a:lnTo>
                <a:lnTo>
                  <a:pt x="6902" y="6888"/>
                </a:lnTo>
                <a:lnTo>
                  <a:pt x="1852" y="14364"/>
                </a:lnTo>
                <a:lnTo>
                  <a:pt x="0" y="23520"/>
                </a:lnTo>
                <a:lnTo>
                  <a:pt x="0" y="164680"/>
                </a:lnTo>
                <a:lnTo>
                  <a:pt x="1852" y="173838"/>
                </a:lnTo>
                <a:lnTo>
                  <a:pt x="6902" y="181319"/>
                </a:lnTo>
                <a:lnTo>
                  <a:pt x="14391" y="186363"/>
                </a:lnTo>
                <a:lnTo>
                  <a:pt x="23558" y="188214"/>
                </a:lnTo>
                <a:lnTo>
                  <a:pt x="235534" y="188214"/>
                </a:lnTo>
                <a:lnTo>
                  <a:pt x="244699" y="186363"/>
                </a:lnTo>
                <a:lnTo>
                  <a:pt x="252183" y="181319"/>
                </a:lnTo>
                <a:lnTo>
                  <a:pt x="255474" y="176441"/>
                </a:lnTo>
                <a:lnTo>
                  <a:pt x="22186" y="176441"/>
                </a:lnTo>
                <a:lnTo>
                  <a:pt x="20866" y="176161"/>
                </a:lnTo>
                <a:lnTo>
                  <a:pt x="19646" y="175729"/>
                </a:lnTo>
                <a:lnTo>
                  <a:pt x="28658" y="166725"/>
                </a:lnTo>
                <a:lnTo>
                  <a:pt x="11988" y="166725"/>
                </a:lnTo>
                <a:lnTo>
                  <a:pt x="11785" y="165379"/>
                </a:lnTo>
                <a:lnTo>
                  <a:pt x="11785" y="22821"/>
                </a:lnTo>
                <a:lnTo>
                  <a:pt x="11988" y="21475"/>
                </a:lnTo>
                <a:lnTo>
                  <a:pt x="28646" y="21475"/>
                </a:lnTo>
                <a:lnTo>
                  <a:pt x="19646" y="12484"/>
                </a:lnTo>
                <a:lnTo>
                  <a:pt x="20866" y="12039"/>
                </a:lnTo>
                <a:lnTo>
                  <a:pt x="22186" y="11760"/>
                </a:lnTo>
                <a:lnTo>
                  <a:pt x="255472" y="11760"/>
                </a:lnTo>
                <a:lnTo>
                  <a:pt x="252183" y="6888"/>
                </a:lnTo>
                <a:lnTo>
                  <a:pt x="244699" y="1848"/>
                </a:lnTo>
                <a:lnTo>
                  <a:pt x="235534" y="0"/>
                </a:lnTo>
                <a:close/>
              </a:path>
              <a:path w="259079" h="188595">
                <a:moveTo>
                  <a:pt x="182712" y="102412"/>
                </a:moveTo>
                <a:lnTo>
                  <a:pt x="166065" y="102412"/>
                </a:lnTo>
                <a:lnTo>
                  <a:pt x="239458" y="175729"/>
                </a:lnTo>
                <a:lnTo>
                  <a:pt x="238226" y="176161"/>
                </a:lnTo>
                <a:lnTo>
                  <a:pt x="236918" y="176441"/>
                </a:lnTo>
                <a:lnTo>
                  <a:pt x="255474" y="176441"/>
                </a:lnTo>
                <a:lnTo>
                  <a:pt x="257229" y="173838"/>
                </a:lnTo>
                <a:lnTo>
                  <a:pt x="258666" y="166725"/>
                </a:lnTo>
                <a:lnTo>
                  <a:pt x="247103" y="166725"/>
                </a:lnTo>
                <a:lnTo>
                  <a:pt x="182712" y="102412"/>
                </a:lnTo>
                <a:close/>
              </a:path>
              <a:path w="259079" h="188595">
                <a:moveTo>
                  <a:pt x="28646" y="21475"/>
                </a:moveTo>
                <a:lnTo>
                  <a:pt x="11988" y="21475"/>
                </a:lnTo>
                <a:lnTo>
                  <a:pt x="84696" y="94107"/>
                </a:lnTo>
                <a:lnTo>
                  <a:pt x="11988" y="166725"/>
                </a:lnTo>
                <a:lnTo>
                  <a:pt x="28658" y="166725"/>
                </a:lnTo>
                <a:lnTo>
                  <a:pt x="93027" y="102412"/>
                </a:lnTo>
                <a:lnTo>
                  <a:pt x="109654" y="102412"/>
                </a:lnTo>
                <a:lnTo>
                  <a:pt x="28646" y="21475"/>
                </a:lnTo>
                <a:close/>
              </a:path>
              <a:path w="259079" h="188595">
                <a:moveTo>
                  <a:pt x="258666" y="21475"/>
                </a:moveTo>
                <a:lnTo>
                  <a:pt x="247103" y="21475"/>
                </a:lnTo>
                <a:lnTo>
                  <a:pt x="247307" y="22821"/>
                </a:lnTo>
                <a:lnTo>
                  <a:pt x="247307" y="165379"/>
                </a:lnTo>
                <a:lnTo>
                  <a:pt x="247103" y="166725"/>
                </a:lnTo>
                <a:lnTo>
                  <a:pt x="258666" y="166725"/>
                </a:lnTo>
                <a:lnTo>
                  <a:pt x="259080" y="164680"/>
                </a:lnTo>
                <a:lnTo>
                  <a:pt x="259080" y="23520"/>
                </a:lnTo>
                <a:lnTo>
                  <a:pt x="258666" y="21475"/>
                </a:lnTo>
                <a:close/>
              </a:path>
              <a:path w="259079" h="188595">
                <a:moveTo>
                  <a:pt x="109654" y="102412"/>
                </a:moveTo>
                <a:lnTo>
                  <a:pt x="93027" y="102412"/>
                </a:lnTo>
                <a:lnTo>
                  <a:pt x="117741" y="127114"/>
                </a:lnTo>
                <a:lnTo>
                  <a:pt x="123647" y="129362"/>
                </a:lnTo>
                <a:lnTo>
                  <a:pt x="135445" y="129362"/>
                </a:lnTo>
                <a:lnTo>
                  <a:pt x="141351" y="127114"/>
                </a:lnTo>
                <a:lnTo>
                  <a:pt x="150868" y="117602"/>
                </a:lnTo>
                <a:lnTo>
                  <a:pt x="126530" y="117602"/>
                </a:lnTo>
                <a:lnTo>
                  <a:pt x="123698" y="116420"/>
                </a:lnTo>
                <a:lnTo>
                  <a:pt x="121551" y="114300"/>
                </a:lnTo>
                <a:lnTo>
                  <a:pt x="109654" y="102412"/>
                </a:lnTo>
                <a:close/>
              </a:path>
              <a:path w="259079" h="188595">
                <a:moveTo>
                  <a:pt x="255472" y="11760"/>
                </a:moveTo>
                <a:lnTo>
                  <a:pt x="236918" y="11760"/>
                </a:lnTo>
                <a:lnTo>
                  <a:pt x="238226" y="12039"/>
                </a:lnTo>
                <a:lnTo>
                  <a:pt x="239458" y="12484"/>
                </a:lnTo>
                <a:lnTo>
                  <a:pt x="135394" y="116420"/>
                </a:lnTo>
                <a:lnTo>
                  <a:pt x="132562" y="117602"/>
                </a:lnTo>
                <a:lnTo>
                  <a:pt x="150868" y="117602"/>
                </a:lnTo>
                <a:lnTo>
                  <a:pt x="166065" y="102412"/>
                </a:lnTo>
                <a:lnTo>
                  <a:pt x="182712" y="102412"/>
                </a:lnTo>
                <a:lnTo>
                  <a:pt x="174396" y="94107"/>
                </a:lnTo>
                <a:lnTo>
                  <a:pt x="247103" y="21475"/>
                </a:lnTo>
                <a:lnTo>
                  <a:pt x="258666" y="21475"/>
                </a:lnTo>
                <a:lnTo>
                  <a:pt x="257229" y="14364"/>
                </a:lnTo>
                <a:lnTo>
                  <a:pt x="255472" y="1176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-3175" y="0"/>
            <a:ext cx="12198985" cy="5698490"/>
            <a:chOff x="-3175" y="0"/>
            <a:chExt cx="12198985" cy="56984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1659" y="4649976"/>
              <a:ext cx="233184" cy="2336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0"/>
              <a:ext cx="10625455" cy="5404485"/>
            </a:xfrm>
            <a:custGeom>
              <a:avLst/>
              <a:gdLst/>
              <a:ahLst/>
              <a:cxnLst/>
              <a:rect l="l" t="t" r="r" b="b"/>
              <a:pathLst>
                <a:path w="10625455" h="5404485">
                  <a:moveTo>
                    <a:pt x="10625328" y="0"/>
                  </a:moveTo>
                  <a:lnTo>
                    <a:pt x="0" y="0"/>
                  </a:lnTo>
                  <a:lnTo>
                    <a:pt x="0" y="5404104"/>
                  </a:lnTo>
                  <a:lnTo>
                    <a:pt x="10625328" y="0"/>
                  </a:lnTo>
                  <a:close/>
                </a:path>
              </a:pathLst>
            </a:custGeom>
            <a:solidFill>
              <a:srgbClr val="808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5"/>
              <a:ext cx="6031230" cy="3004820"/>
            </a:xfrm>
            <a:custGeom>
              <a:avLst/>
              <a:gdLst/>
              <a:ahLst/>
              <a:cxnLst/>
              <a:rect l="l" t="t" r="r" b="b"/>
              <a:pathLst>
                <a:path w="6031230" h="3004820">
                  <a:moveTo>
                    <a:pt x="0" y="3004451"/>
                  </a:moveTo>
                  <a:lnTo>
                    <a:pt x="6030683" y="0"/>
                  </a:lnTo>
                </a:path>
              </a:pathLst>
            </a:custGeom>
            <a:ln w="6096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004554" y="3924300"/>
              <a:ext cx="3187700" cy="1689100"/>
            </a:xfrm>
            <a:custGeom>
              <a:avLst/>
              <a:gdLst/>
              <a:ahLst/>
              <a:cxnLst/>
              <a:rect l="l" t="t" r="r" b="b"/>
              <a:pathLst>
                <a:path w="3187700" h="1689100">
                  <a:moveTo>
                    <a:pt x="0" y="1689100"/>
                  </a:moveTo>
                  <a:lnTo>
                    <a:pt x="3187700" y="0"/>
                  </a:lnTo>
                </a:path>
              </a:pathLst>
            </a:custGeom>
            <a:ln w="6096">
              <a:solidFill>
                <a:srgbClr val="0033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0" y="4700017"/>
              <a:ext cx="1902460" cy="992505"/>
            </a:xfrm>
            <a:custGeom>
              <a:avLst/>
              <a:gdLst/>
              <a:ahLst/>
              <a:cxnLst/>
              <a:rect l="l" t="t" r="r" b="b"/>
              <a:pathLst>
                <a:path w="1902460" h="992504">
                  <a:moveTo>
                    <a:pt x="0" y="991913"/>
                  </a:moveTo>
                  <a:lnTo>
                    <a:pt x="1902269" y="0"/>
                  </a:lnTo>
                </a:path>
              </a:pathLst>
            </a:custGeom>
            <a:ln w="6096">
              <a:solidFill>
                <a:srgbClr val="808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Thank</a:t>
            </a:r>
            <a:r>
              <a:rPr dirty="0" spc="-90"/>
              <a:t> </a:t>
            </a:r>
            <a:r>
              <a:rPr dirty="0" spc="-85" b="0">
                <a:latin typeface="Calibri"/>
                <a:cs typeface="Calibri"/>
              </a:rPr>
              <a:t>You.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901668" y="3322173"/>
            <a:ext cx="1754505" cy="1185545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Emma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Phillips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37500"/>
              </a:lnSpc>
              <a:spcBef>
                <a:spcPts val="11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e: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hra@alhr.org.au </a:t>
            </a:r>
            <a:r>
              <a:rPr dirty="0" sz="1800" spc="-3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w:</a:t>
            </a:r>
            <a:r>
              <a:rPr dirty="0" sz="1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alhr.org.au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9470" y="1546860"/>
            <a:ext cx="2640329" cy="304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2021-04-07T03:37:32Z</dcterms:created>
  <dcterms:modified xsi:type="dcterms:W3CDTF">2021-04-07T03:37:32Z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2020-04-08T00:00:00Z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2021-04-07T00:00:00Z</vt:filetime>
  </property>
</Properties>
</file>